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B0E2F4"/>
    <a:srgbClr val="B0F4F4"/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7689" autoAdjust="0"/>
  </p:normalViewPr>
  <p:slideViewPr>
    <p:cSldViewPr>
      <p:cViewPr varScale="1">
        <p:scale>
          <a:sx n="110" d="100"/>
          <a:sy n="110" d="100"/>
        </p:scale>
        <p:origin x="41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37" y="0"/>
            <a:ext cx="9163037" cy="687828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1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04864"/>
            <a:ext cx="1683637" cy="14795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12-4 : </a:t>
            </a:r>
            <a:r>
              <a:rPr lang="en-US" altLang="ko-KR" sz="2800" dirty="0"/>
              <a:t>Graphics</a:t>
            </a:r>
            <a:r>
              <a:rPr lang="ko-KR" altLang="en-US" sz="2800" dirty="0"/>
              <a:t>의 </a:t>
            </a:r>
            <a:r>
              <a:rPr lang="en-US" altLang="ko-KR" sz="2800" dirty="0" err="1"/>
              <a:t>drawLine</a:t>
            </a:r>
            <a:r>
              <a:rPr lang="en-US" altLang="ko-KR" sz="2800" dirty="0"/>
              <a:t>() </a:t>
            </a:r>
            <a:r>
              <a:rPr lang="ko-KR" altLang="en-US" sz="2800" dirty="0" err="1"/>
              <a:t>메소드로</a:t>
            </a:r>
            <a:r>
              <a:rPr lang="ko-KR" altLang="en-US" sz="2800" dirty="0"/>
              <a:t> 선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91880" y="1412776"/>
            <a:ext cx="500974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java.awt</a:t>
            </a:r>
            <a:r>
              <a:rPr lang="en-US" altLang="ko-KR" sz="1400" dirty="0" smtClean="0"/>
              <a:t>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GraphicsDrawLineEx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/>
              <a:t>MyPanel</a:t>
            </a:r>
            <a:r>
              <a:rPr lang="en-US" altLang="ko-KR" sz="1400" dirty="0"/>
              <a:t> panel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MyPanel</a:t>
            </a:r>
            <a:r>
              <a:rPr lang="en-US" altLang="ko-KR" sz="1400" b="1" dirty="0"/>
              <a:t>();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GraphicsDrawLineEx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drawLine</a:t>
            </a:r>
            <a:r>
              <a:rPr lang="en-US" altLang="ko-KR" sz="1400" dirty="0"/>
              <a:t> </a:t>
            </a:r>
            <a:r>
              <a:rPr lang="ko-KR" altLang="en-US" sz="1400" dirty="0"/>
              <a:t>사용 예제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setDefaultCloseOperation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JFrame.EXIT_ON_CLOSE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setContentPane</a:t>
            </a:r>
            <a:r>
              <a:rPr lang="en-US" altLang="ko-KR" sz="1400" b="1" dirty="0" smtClean="0"/>
              <a:t>(panel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(200</a:t>
            </a:r>
            <a:r>
              <a:rPr lang="en-US" altLang="ko-KR" sz="1400" dirty="0"/>
              <a:t>, 170);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class </a:t>
            </a:r>
            <a:r>
              <a:rPr lang="en-US" altLang="ko-KR" sz="1400" b="1" dirty="0" err="1"/>
              <a:t>MyPanel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JPanel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paintComponent</a:t>
            </a:r>
            <a:r>
              <a:rPr lang="en-US" altLang="ko-KR" sz="1400" dirty="0"/>
              <a:t>(Graphics g)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super.paintComponent</a:t>
            </a:r>
            <a:r>
              <a:rPr lang="en-US" altLang="ko-KR" sz="1400" dirty="0" smtClean="0"/>
              <a:t>(g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g.setColor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Color.RED</a:t>
            </a:r>
            <a:r>
              <a:rPr lang="en-US" altLang="ko-KR" sz="1400" dirty="0"/>
              <a:t>); // </a:t>
            </a:r>
            <a:r>
              <a:rPr lang="ko-KR" altLang="en-US" sz="1400" dirty="0"/>
              <a:t>빨간색 선택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g.drawLine</a:t>
            </a:r>
            <a:r>
              <a:rPr lang="en-US" altLang="ko-KR" sz="1400" b="1" dirty="0" smtClean="0"/>
              <a:t>(20</a:t>
            </a:r>
            <a:r>
              <a:rPr lang="en-US" altLang="ko-KR" sz="1400" b="1" dirty="0"/>
              <a:t>, 20, 100, 100);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선그리기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new </a:t>
            </a:r>
            <a:r>
              <a:rPr lang="en-US" altLang="ko-KR" sz="1400" dirty="0" err="1"/>
              <a:t>GraphicsDrawLineEx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2415188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(20,20)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928794" y="3272444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(100,100)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다른 도형 그리기 사례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87624" y="1433698"/>
            <a:ext cx="6168089" cy="1533123"/>
            <a:chOff x="1187624" y="1433698"/>
            <a:chExt cx="6168089" cy="1533123"/>
          </a:xfrm>
        </p:grpSpPr>
        <p:sp>
          <p:nvSpPr>
            <p:cNvPr id="35" name="직사각형 34"/>
            <p:cNvSpPr/>
            <p:nvPr/>
          </p:nvSpPr>
          <p:spPr>
            <a:xfrm>
              <a:off x="1187624" y="1507761"/>
              <a:ext cx="4096476" cy="13849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 smtClean="0"/>
                <a:t>	</a:t>
              </a:r>
              <a:r>
                <a:rPr lang="en-US" altLang="ko-KR" sz="1200" dirty="0" smtClean="0"/>
                <a:t>class </a:t>
              </a:r>
              <a:r>
                <a:rPr lang="en-US" altLang="ko-KR" sz="1200" dirty="0" err="1" smtClean="0"/>
                <a:t>MyPanel</a:t>
              </a:r>
              <a:r>
                <a:rPr lang="en-US" altLang="ko-KR" sz="1200" dirty="0" smtClean="0"/>
                <a:t> extends </a:t>
              </a:r>
              <a:r>
                <a:rPr lang="en-US" altLang="ko-KR" sz="1200" dirty="0" err="1" smtClean="0"/>
                <a:t>JPanel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 smtClean="0"/>
                <a:t>	</a:t>
              </a:r>
              <a:r>
                <a:rPr lang="en-US" altLang="ko-KR" sz="1200" dirty="0" smtClean="0"/>
                <a:t>	public void </a:t>
              </a:r>
              <a:r>
                <a:rPr lang="en-US" altLang="ko-KR" sz="1200" dirty="0" err="1" smtClean="0"/>
                <a:t>paintComponent</a:t>
              </a:r>
              <a:r>
                <a:rPr lang="en-US" altLang="ko-KR" sz="1200" dirty="0" smtClean="0"/>
                <a:t>(Graphics g) {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super.paintComponent</a:t>
              </a:r>
              <a:r>
                <a:rPr lang="en-US" altLang="ko-KR" sz="1200" dirty="0" smtClean="0"/>
                <a:t>(g);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g.setColor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Color.</a:t>
              </a:r>
              <a:r>
                <a:rPr lang="en-US" altLang="ko-KR" sz="1200" i="1" dirty="0" err="1" smtClean="0"/>
                <a:t>RED</a:t>
              </a:r>
              <a:r>
                <a:rPr lang="en-US" altLang="ko-KR" sz="1200" i="1" dirty="0" smtClean="0"/>
                <a:t>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b="1" dirty="0" err="1" smtClean="0"/>
                <a:t>g.drawOval</a:t>
              </a:r>
              <a:r>
                <a:rPr lang="en-US" altLang="ko-KR" sz="1200" b="1" dirty="0" smtClean="0"/>
                <a:t>(20,20,80,80);</a:t>
              </a:r>
            </a:p>
            <a:p>
              <a:pPr defTabSz="180000"/>
              <a:r>
                <a:rPr lang="en-US" altLang="ko-KR" sz="1200" dirty="0" smtClean="0"/>
                <a:t>		}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124" y="1433698"/>
              <a:ext cx="1744589" cy="15331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5791576" y="1836923"/>
              <a:ext cx="785818" cy="7858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20072" y="1622609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(20,20)</a:t>
              </a:r>
              <a:endParaRPr lang="ko-KR" altLang="en-US" sz="1200" dirty="0"/>
            </a:p>
          </p:txBody>
        </p:sp>
        <p:sp>
          <p:nvSpPr>
            <p:cNvPr id="7" name="오른쪽 중괄호 6"/>
            <p:cNvSpPr/>
            <p:nvPr/>
          </p:nvSpPr>
          <p:spPr>
            <a:xfrm>
              <a:off x="6577394" y="1836923"/>
              <a:ext cx="142876" cy="785818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6113047" y="1372576"/>
              <a:ext cx="142876" cy="785818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77394" y="1765485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80x80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85305" y="4932153"/>
            <a:ext cx="6292809" cy="1593191"/>
            <a:chOff x="1185305" y="4932153"/>
            <a:chExt cx="6292809" cy="1593191"/>
          </a:xfrm>
        </p:grpSpPr>
        <p:sp>
          <p:nvSpPr>
            <p:cNvPr id="37" name="직사각형 36"/>
            <p:cNvSpPr/>
            <p:nvPr/>
          </p:nvSpPr>
          <p:spPr>
            <a:xfrm>
              <a:off x="1185305" y="4995493"/>
              <a:ext cx="4096476" cy="13849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 smtClean="0"/>
                <a:t>	</a:t>
              </a:r>
              <a:r>
                <a:rPr lang="en-US" altLang="ko-KR" sz="1200" dirty="0" smtClean="0"/>
                <a:t>class </a:t>
              </a:r>
              <a:r>
                <a:rPr lang="en-US" altLang="ko-KR" sz="1200" dirty="0" err="1" smtClean="0"/>
                <a:t>MyPanel</a:t>
              </a:r>
              <a:r>
                <a:rPr lang="en-US" altLang="ko-KR" sz="1200" dirty="0" smtClean="0"/>
                <a:t> extends </a:t>
              </a:r>
              <a:r>
                <a:rPr lang="en-US" altLang="ko-KR" sz="1200" dirty="0" err="1" smtClean="0"/>
                <a:t>JPanel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 smtClean="0"/>
                <a:t>	</a:t>
              </a:r>
              <a:r>
                <a:rPr lang="en-US" altLang="ko-KR" sz="1200" dirty="0" smtClean="0"/>
                <a:t>	public void </a:t>
              </a:r>
              <a:r>
                <a:rPr lang="en-US" altLang="ko-KR" sz="1200" dirty="0" err="1" smtClean="0"/>
                <a:t>paintComponent</a:t>
              </a:r>
              <a:r>
                <a:rPr lang="en-US" altLang="ko-KR" sz="1200" dirty="0" smtClean="0"/>
                <a:t>(Graphics g) {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super.paintComponent</a:t>
              </a:r>
              <a:r>
                <a:rPr lang="en-US" altLang="ko-KR" sz="1200" dirty="0" smtClean="0"/>
                <a:t>(g);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g.setColor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Color.</a:t>
              </a:r>
              <a:r>
                <a:rPr lang="en-US" altLang="ko-KR" sz="1200" i="1" dirty="0" err="1" smtClean="0"/>
                <a:t>RED</a:t>
              </a:r>
              <a:r>
                <a:rPr lang="en-US" altLang="ko-KR" sz="1200" i="1" dirty="0" smtClean="0"/>
                <a:t>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b="1" dirty="0" err="1" smtClean="0"/>
                <a:t>g.drawRoundRect</a:t>
              </a:r>
              <a:r>
                <a:rPr lang="en-US" altLang="ko-KR" sz="1200" b="1" dirty="0" smtClean="0"/>
                <a:t>(20,20,120,80,40,60);</a:t>
              </a:r>
            </a:p>
            <a:p>
              <a:pPr defTabSz="180000"/>
              <a:r>
                <a:rPr lang="en-US" altLang="ko-KR" sz="1200" dirty="0" smtClean="0"/>
                <a:t>		}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506" y="4932153"/>
              <a:ext cx="1720185" cy="15116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362948" y="5105337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(20,20)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791576" y="5328795"/>
              <a:ext cx="1143008" cy="78581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30" name="오른쪽 중괄호 29"/>
            <p:cNvSpPr/>
            <p:nvPr/>
          </p:nvSpPr>
          <p:spPr>
            <a:xfrm>
              <a:off x="7006022" y="5891155"/>
              <a:ext cx="142876" cy="214314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중괄호 30"/>
            <p:cNvSpPr/>
            <p:nvPr/>
          </p:nvSpPr>
          <p:spPr>
            <a:xfrm rot="5400000" flipV="1">
              <a:off x="6791708" y="6176907"/>
              <a:ext cx="142876" cy="142876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91708" y="5176775"/>
              <a:ext cx="686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120x80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77460" y="589115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20270" y="624834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40</a:t>
              </a:r>
              <a:endParaRPr lang="ko-KR" altLang="en-US" sz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187140" y="3213467"/>
            <a:ext cx="6139551" cy="1511677"/>
            <a:chOff x="1187140" y="3213467"/>
            <a:chExt cx="6139551" cy="1511677"/>
          </a:xfrm>
        </p:grpSpPr>
        <p:sp>
          <p:nvSpPr>
            <p:cNvPr id="36" name="직사각형 35"/>
            <p:cNvSpPr/>
            <p:nvPr/>
          </p:nvSpPr>
          <p:spPr>
            <a:xfrm>
              <a:off x="1187140" y="3284984"/>
              <a:ext cx="4096476" cy="13849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 smtClean="0"/>
                <a:t>	</a:t>
              </a:r>
              <a:r>
                <a:rPr lang="en-US" altLang="ko-KR" sz="1200" dirty="0" smtClean="0"/>
                <a:t>class </a:t>
              </a:r>
              <a:r>
                <a:rPr lang="en-US" altLang="ko-KR" sz="1200" dirty="0" err="1" smtClean="0"/>
                <a:t>MyPanel</a:t>
              </a:r>
              <a:r>
                <a:rPr lang="en-US" altLang="ko-KR" sz="1200" dirty="0" smtClean="0"/>
                <a:t> extends </a:t>
              </a:r>
              <a:r>
                <a:rPr lang="en-US" altLang="ko-KR" sz="1200" dirty="0" err="1" smtClean="0"/>
                <a:t>JPanel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 smtClean="0"/>
                <a:t>		</a:t>
              </a:r>
              <a:r>
                <a:rPr lang="en-US" altLang="ko-KR" sz="1200" dirty="0" smtClean="0"/>
                <a:t>public void </a:t>
              </a:r>
              <a:r>
                <a:rPr lang="en-US" altLang="ko-KR" sz="1200" dirty="0" err="1" smtClean="0"/>
                <a:t>paintComponent</a:t>
              </a:r>
              <a:r>
                <a:rPr lang="en-US" altLang="ko-KR" sz="1200" dirty="0" smtClean="0"/>
                <a:t>(Graphics g) {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super.paintComponent</a:t>
              </a:r>
              <a:r>
                <a:rPr lang="en-US" altLang="ko-KR" sz="1200" dirty="0" smtClean="0"/>
                <a:t>(g);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dirty="0" err="1" smtClean="0"/>
                <a:t>g.setColor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Color.</a:t>
              </a:r>
              <a:r>
                <a:rPr lang="en-US" altLang="ko-KR" sz="1200" i="1" dirty="0" err="1" smtClean="0"/>
                <a:t>RED</a:t>
              </a:r>
              <a:r>
                <a:rPr lang="en-US" altLang="ko-KR" sz="1200" i="1" dirty="0" smtClean="0"/>
                <a:t>);</a:t>
              </a:r>
            </a:p>
            <a:p>
              <a:pPr defTabSz="180000"/>
              <a:r>
                <a:rPr lang="en-US" altLang="ko-KR" sz="1200" dirty="0" smtClean="0"/>
                <a:t>			</a:t>
              </a:r>
              <a:r>
                <a:rPr lang="en-US" altLang="ko-KR" sz="1200" b="1" dirty="0" err="1" smtClean="0"/>
                <a:t>g.drawRect</a:t>
              </a:r>
              <a:r>
                <a:rPr lang="en-US" altLang="ko-KR" sz="1200" b="1" dirty="0" smtClean="0"/>
                <a:t>(20,20,80,80);</a:t>
              </a:r>
            </a:p>
            <a:p>
              <a:pPr defTabSz="180000"/>
              <a:r>
                <a:rPr lang="en-US" altLang="ko-KR" sz="1200" dirty="0" smtClean="0"/>
                <a:t>		}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506" y="3213467"/>
              <a:ext cx="1720185" cy="15116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220072" y="3391852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(20,20)</a:t>
              </a:r>
              <a:endParaRPr lang="ko-KR" altLang="en-US" sz="1200" dirty="0"/>
            </a:p>
          </p:txBody>
        </p:sp>
        <p:sp>
          <p:nvSpPr>
            <p:cNvPr id="14" name="오른쪽 중괄호 13"/>
            <p:cNvSpPr/>
            <p:nvPr/>
          </p:nvSpPr>
          <p:spPr>
            <a:xfrm rot="16200000">
              <a:off x="6082903" y="3141819"/>
              <a:ext cx="142876" cy="785818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77394" y="3534728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80x80</a:t>
              </a:r>
              <a:endParaRPr lang="ko-KR" altLang="en-US" sz="1200" dirty="0"/>
            </a:p>
          </p:txBody>
        </p:sp>
        <p:sp>
          <p:nvSpPr>
            <p:cNvPr id="29" name="오른쪽 중괄호 28"/>
            <p:cNvSpPr/>
            <p:nvPr/>
          </p:nvSpPr>
          <p:spPr>
            <a:xfrm>
              <a:off x="6577394" y="3585574"/>
              <a:ext cx="142876" cy="785818"/>
            </a:xfrm>
            <a:prstGeom prst="rightBrace">
              <a:avLst>
                <a:gd name="adj1" fmla="val 6875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947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원호와 </a:t>
            </a:r>
            <a:r>
              <a:rPr lang="ko-KR" altLang="en-US" dirty="0" err="1" smtClean="0"/>
              <a:t>폐다각형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원호와 </a:t>
            </a:r>
            <a:r>
              <a:rPr lang="ko-KR" altLang="en-US" dirty="0" err="1"/>
              <a:t>폐다각형</a:t>
            </a:r>
            <a:r>
              <a:rPr lang="ko-KR" altLang="en-US" dirty="0"/>
              <a:t> </a:t>
            </a:r>
            <a:r>
              <a:rPr lang="ko-KR" altLang="en-US" dirty="0" smtClean="0"/>
              <a:t>그리는</a:t>
            </a:r>
            <a:r>
              <a:rPr lang="en-US" altLang="ko-KR" dirty="0" smtClean="0"/>
              <a:t> Graphics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647781" cy="23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원호와 </a:t>
            </a:r>
            <a:r>
              <a:rPr lang="ko-KR" altLang="en-US" dirty="0" err="1" smtClean="0"/>
              <a:t>폐다각형</a:t>
            </a:r>
            <a:r>
              <a:rPr lang="ko-KR" altLang="en-US" dirty="0" smtClean="0"/>
              <a:t> 그리기 사례</a:t>
            </a:r>
            <a:endParaRPr lang="ko-KR" altLang="en-US" dirty="0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9632" y="3495677"/>
            <a:ext cx="2389195" cy="2867041"/>
            <a:chOff x="6000760" y="513041"/>
            <a:chExt cx="2389195" cy="28670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736" y="513041"/>
              <a:ext cx="1780340" cy="286704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643834" y="1928802"/>
              <a:ext cx="42386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0</a:t>
              </a:r>
              <a:r>
                <a:rPr lang="ko-KR" altLang="en-US" sz="1200" dirty="0"/>
                <a:t>도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2264" y="1142984"/>
              <a:ext cx="1317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err="1"/>
                <a:t>startAngle</a:t>
              </a:r>
              <a:r>
                <a:rPr lang="en-US" altLang="ko-KR" sz="1200" dirty="0"/>
                <a:t>=90</a:t>
              </a:r>
              <a:r>
                <a:rPr lang="ko-KR" altLang="en-US" sz="1200" dirty="0"/>
                <a:t>도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7072330" y="2786058"/>
              <a:ext cx="1317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/>
                <a:t>arcAngle=270</a:t>
              </a:r>
              <a:r>
                <a:rPr lang="ko-KR" altLang="en-US" sz="1200"/>
                <a:t>도</a:t>
              </a: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6000760" y="1500174"/>
              <a:ext cx="72648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(20,100</a:t>
              </a:r>
              <a:r>
                <a:rPr lang="en-US" altLang="ko-KR" sz="1200" dirty="0"/>
                <a:t>)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 rot="5400000">
              <a:off x="6680216" y="1750208"/>
              <a:ext cx="642149" cy="795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7000892" y="2071678"/>
              <a:ext cx="642942" cy="55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16200000" flipV="1">
              <a:off x="7108049" y="2536025"/>
              <a:ext cx="500066" cy="14287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6614890" y="1714488"/>
              <a:ext cx="779768" cy="785818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6072198" y="2428868"/>
              <a:ext cx="60144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80x80</a:t>
              </a:r>
              <a:endParaRPr lang="en-US" altLang="ko-KR" sz="12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08104" y="3495676"/>
            <a:ext cx="2376264" cy="2867041"/>
            <a:chOff x="5508104" y="3495676"/>
            <a:chExt cx="2376264" cy="28670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346" y="3495676"/>
              <a:ext cx="1792386" cy="286704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6300192" y="3861048"/>
              <a:ext cx="64152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(80,40)</a:t>
              </a:r>
              <a:endParaRPr lang="en-US" altLang="ko-KR" sz="1200" dirty="0"/>
            </a:p>
          </p:txBody>
        </p:sp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5508104" y="4797152"/>
              <a:ext cx="72648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(40,120)</a:t>
              </a:r>
              <a:endParaRPr lang="en-US" altLang="ko-KR" sz="1200" dirty="0"/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6300192" y="5661248"/>
              <a:ext cx="72648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(80,200)</a:t>
              </a:r>
              <a:endParaRPr lang="en-US" altLang="ko-KR" sz="1200" dirty="0"/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7072927" y="4797152"/>
              <a:ext cx="8114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(120,120)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42466" y="1765176"/>
            <a:ext cx="3600400" cy="15696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class </a:t>
            </a:r>
            <a:r>
              <a:rPr lang="en-US" altLang="ko-KR" sz="1200" dirty="0" err="1" smtClean="0"/>
              <a:t>MyPanel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RED</a:t>
            </a:r>
            <a:r>
              <a:rPr lang="en-US" altLang="ko-KR" sz="1200" i="1" dirty="0" smtClean="0"/>
              <a:t>);</a:t>
            </a:r>
          </a:p>
          <a:p>
            <a:pPr defTabSz="180000"/>
            <a:endParaRPr lang="en-US" altLang="ko-KR" sz="1200" i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g.drawArc</a:t>
            </a:r>
            <a:r>
              <a:rPr lang="en-US" altLang="ko-KR" sz="1200" b="1" dirty="0" smtClean="0"/>
              <a:t>(20,100,80,80,90,270);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644008" y="1399967"/>
            <a:ext cx="4241062" cy="19389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MyPanel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Color.RED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[]x = {80,40,80,120};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[]y = {40,120,200,120}; </a:t>
            </a:r>
          </a:p>
          <a:p>
            <a:pPr defTabSz="180000"/>
            <a:r>
              <a:rPr lang="en-US" altLang="ko-KR" sz="1200" i="1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err="1" smtClean="0"/>
              <a:t>g.drawPolygon</a:t>
            </a:r>
            <a:r>
              <a:rPr lang="en-US" altLang="ko-KR" sz="1200" b="1" dirty="0" smtClean="0"/>
              <a:t>(x, y, 4);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9148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칠하기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도형 칠하기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도형을 그리고 내부를 칠하는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도형의 외곽선과 내부를 따로 칠하는 기능은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도형 칠하기를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도형 그리기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명에서 </a:t>
            </a:r>
            <a:r>
              <a:rPr lang="en-US" altLang="ko-KR" dirty="0" smtClean="0"/>
              <a:t>draw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fill</a:t>
            </a:r>
            <a:r>
              <a:rPr lang="ko-KR" altLang="en-US" dirty="0" smtClean="0"/>
              <a:t>로 대치하면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인자는 동일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drawRect</a:t>
            </a:r>
            <a:r>
              <a:rPr lang="en-US" altLang="ko-KR" dirty="0" smtClean="0"/>
              <a:t>() -&gt; </a:t>
            </a:r>
            <a:r>
              <a:rPr lang="en-US" altLang="ko-KR" dirty="0" err="1" smtClean="0"/>
              <a:t>fillRect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drawArc</a:t>
            </a:r>
            <a:r>
              <a:rPr lang="en-US" altLang="ko-KR" dirty="0" smtClean="0"/>
              <a:t>() -&gt; </a:t>
            </a:r>
            <a:r>
              <a:rPr lang="en-US" altLang="ko-KR" dirty="0" err="1" smtClean="0"/>
              <a:t>fillArc</a:t>
            </a:r>
            <a:r>
              <a:rPr lang="en-US" altLang="ko-KR" dirty="0" smtClean="0"/>
              <a:t>()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칠하기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fillOval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h)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fillRect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h)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fillRoundRect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arcWidth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arcHeight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fillArc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startAngle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arcAngle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fillPolygon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[]x,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[]y,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n)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6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0" y="142852"/>
            <a:ext cx="5040560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: </a:t>
            </a:r>
            <a:r>
              <a:rPr lang="ko-KR" altLang="en-US" dirty="0" smtClean="0"/>
              <a:t>도형 칠하기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23928" y="823119"/>
            <a:ext cx="4429726" cy="5847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GraphicsFillEx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 err="1"/>
              <a:t>MyPanel</a:t>
            </a:r>
            <a:r>
              <a:rPr lang="en-US" altLang="ko-KR" sz="1100" dirty="0"/>
              <a:t> panel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MyPanel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GraphicsFillEx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fillXXX</a:t>
            </a:r>
            <a:r>
              <a:rPr lang="en-US" altLang="ko-KR" sz="1100" dirty="0"/>
              <a:t> </a:t>
            </a:r>
            <a:r>
              <a:rPr lang="ko-KR" altLang="en-US" sz="1100" dirty="0"/>
              <a:t>사용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setContentPane</a:t>
            </a:r>
            <a:r>
              <a:rPr lang="en-US" altLang="ko-KR" sz="1100" b="1" dirty="0" smtClean="0"/>
              <a:t>(panel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(100</a:t>
            </a:r>
            <a:r>
              <a:rPr lang="en-US" altLang="ko-KR" sz="1100" dirty="0"/>
              <a:t>, 350);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MyPanel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JPanel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paintComponent</a:t>
            </a:r>
            <a:r>
              <a:rPr lang="en-US" altLang="ko-KR" sz="1100" dirty="0"/>
              <a:t>(Graphics g)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super.paintComponent</a:t>
            </a:r>
            <a:r>
              <a:rPr lang="en-US" altLang="ko-KR" sz="1100" dirty="0" smtClean="0"/>
              <a:t>(g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Color.RED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g.fillRect</a:t>
            </a:r>
            <a:r>
              <a:rPr lang="en-US" altLang="ko-KR" sz="1100" b="1" dirty="0" smtClean="0"/>
              <a:t>(10,10,50,50);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Color.BLUE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g.fillOval</a:t>
            </a:r>
            <a:r>
              <a:rPr lang="en-US" altLang="ko-KR" sz="1100" b="1" dirty="0" smtClean="0"/>
              <a:t>(10,70,50,50);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Color.GREEN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g.fillRoundRect</a:t>
            </a:r>
            <a:r>
              <a:rPr lang="en-US" altLang="ko-KR" sz="1100" b="1" dirty="0" smtClean="0"/>
              <a:t>(10,130,50,50,20,20);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Color.MAGENTA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g.fillArc</a:t>
            </a:r>
            <a:r>
              <a:rPr lang="en-US" altLang="ko-KR" sz="1100" b="1" dirty="0" smtClean="0"/>
              <a:t>(10,190,50,50,0,270</a:t>
            </a:r>
            <a:r>
              <a:rPr lang="en-US" altLang="ko-KR" sz="1100" b="1" dirty="0"/>
              <a:t>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Color.ORANGE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[] x ={30,10,30,60};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[] y ={250,275,300,275};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g.fillPolygon</a:t>
            </a:r>
            <a:r>
              <a:rPr lang="en-US" altLang="ko-KR" sz="1100" b="1" dirty="0" smtClean="0"/>
              <a:t>(x</a:t>
            </a:r>
            <a:r>
              <a:rPr lang="en-US" altLang="ko-KR" sz="1100" b="1" dirty="0"/>
              <a:t>, y, 4);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	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GraphicsFillEx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9198" y="1321157"/>
            <a:ext cx="38507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Graphics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칠하기 메소드를 이용하여 그림과 같은 패널을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6872"/>
            <a:ext cx="1008112" cy="33212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75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스윙에서 이미지를 그리는 </a:t>
            </a:r>
            <a:r>
              <a:rPr lang="en-US" altLang="ko-KR" smtClean="0"/>
              <a:t>2 </a:t>
            </a:r>
            <a:r>
              <a:rPr lang="ko-KR" altLang="en-US" smtClean="0"/>
              <a:t>가지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JLabel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컴포넌트로 이미지 그리기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그리기가 간편하고 쉬운 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이미지가 컴포넌트이므로 이벤트 발생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이미지에 마우스 클릭하면 이벤트 받을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크기 조절 불가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 크기로만 그리기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 err="1" smtClean="0"/>
              <a:t>JPanel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Graphics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이미지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이미지의 원본 크기와 다르게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일부분 등 그리기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컴포넌트로 관리 되지 않음</a:t>
            </a:r>
            <a:endParaRPr lang="en-US" altLang="ko-KR" dirty="0"/>
          </a:p>
          <a:p>
            <a:pPr lvl="3"/>
            <a:r>
              <a:rPr lang="ko-KR" altLang="en-US" dirty="0" smtClean="0"/>
              <a:t>개발자가 상황에 따라 이미지의 위치나 크기 등을 적절히 조절해야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이미지가 마우스를 클릭해도 이미지에 이벤트 발생하지 않음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1700808"/>
            <a:ext cx="60007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("images/apple.jpg");</a:t>
            </a:r>
          </a:p>
          <a:p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label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(image);</a:t>
            </a:r>
          </a:p>
          <a:p>
            <a:r>
              <a:rPr lang="en-US" altLang="ko-KR" sz="1400" dirty="0" err="1" smtClean="0"/>
              <a:t>panel.add</a:t>
            </a:r>
            <a:r>
              <a:rPr lang="en-US" altLang="ko-KR" sz="1400" dirty="0" smtClean="0"/>
              <a:t>(label);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875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Graphics</a:t>
            </a:r>
            <a:r>
              <a:rPr lang="ko-KR" altLang="en-US" dirty="0" smtClean="0"/>
              <a:t>로 이미지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총</a:t>
            </a:r>
            <a:r>
              <a:rPr lang="en-US" altLang="ko-KR" dirty="0" smtClean="0"/>
              <a:t> 6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원본 크기로 그리기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Color </a:t>
            </a:r>
            <a:r>
              <a:rPr lang="en-US" altLang="ko-KR" dirty="0" err="1" smtClean="0"/>
              <a:t>bgColor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크기 조절하여 그리기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height, Color </a:t>
            </a:r>
            <a:r>
              <a:rPr lang="en-US" altLang="ko-KR" dirty="0" err="1" smtClean="0"/>
              <a:t>bgColor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원본의 일부분을 크기 조절하여 그리기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dx2,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dy2,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sx2,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sy2, Color </a:t>
            </a:r>
            <a:r>
              <a:rPr lang="en-US" altLang="ko-KR" dirty="0" err="1" smtClean="0"/>
              <a:t>bgColor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void </a:t>
            </a:r>
            <a:r>
              <a:rPr lang="en-US" altLang="ko-KR" dirty="0" err="1" smtClean="0"/>
              <a:t>drawImage</a:t>
            </a:r>
            <a:r>
              <a:rPr lang="en-US" altLang="ko-KR" dirty="0" smtClean="0"/>
              <a:t>(Image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dx2,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dy2,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sx1,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sy1,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sx2,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sy2, </a:t>
            </a:r>
            <a:r>
              <a:rPr lang="en-US" altLang="ko-KR" dirty="0" err="1" smtClean="0"/>
              <a:t>ImageObserver</a:t>
            </a:r>
            <a:r>
              <a:rPr lang="en-US" altLang="ko-KR" dirty="0" smtClean="0"/>
              <a:t> observer)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5649717"/>
            <a:ext cx="70185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*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ImageObserver</a:t>
            </a:r>
            <a:r>
              <a:rPr lang="ko-KR" altLang="en-US" sz="1400" dirty="0" smtClean="0">
                <a:solidFill>
                  <a:srgbClr val="0070C0"/>
                </a:solidFill>
              </a:rPr>
              <a:t>는 이미지가 다 그려졌을 때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ko-KR" altLang="en-US" sz="1400" dirty="0" smtClean="0">
                <a:solidFill>
                  <a:srgbClr val="0070C0"/>
                </a:solidFill>
              </a:rPr>
              <a:t>통보를 받는 객체를 지정하는 매개변수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</a:t>
            </a:r>
            <a:r>
              <a:rPr lang="ko-KR" altLang="en-US" sz="1400" dirty="0" smtClean="0">
                <a:solidFill>
                  <a:srgbClr val="0070C0"/>
                </a:solidFill>
              </a:rPr>
              <a:t>이미지는 경우에 따라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디코딩</a:t>
            </a:r>
            <a:r>
              <a:rPr lang="ko-KR" altLang="en-US" sz="1400" dirty="0" smtClean="0">
                <a:solidFill>
                  <a:srgbClr val="0070C0"/>
                </a:solidFill>
              </a:rPr>
              <a:t> 등으로 인해 시간이 오래 걸릴 수 있기 때문에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이미지 그리기가 완료되었는지 통보 받을 때 사용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보통의 경우 </a:t>
            </a:r>
            <a:r>
              <a:rPr lang="en-US" altLang="ko-KR" sz="1400" dirty="0" smtClean="0">
                <a:solidFill>
                  <a:srgbClr val="0070C0"/>
                </a:solidFill>
              </a:rPr>
              <a:t>this</a:t>
            </a:r>
            <a:r>
              <a:rPr lang="ko-KR" altLang="en-US" sz="1400" dirty="0" smtClean="0">
                <a:solidFill>
                  <a:srgbClr val="0070C0"/>
                </a:solidFill>
              </a:rPr>
              <a:t>를 주거나 </a:t>
            </a:r>
            <a:r>
              <a:rPr lang="en-US" altLang="ko-KR" sz="1400" dirty="0" smtClean="0">
                <a:solidFill>
                  <a:srgbClr val="0070C0"/>
                </a:solidFill>
              </a:rPr>
              <a:t>null</a:t>
            </a:r>
            <a:r>
              <a:rPr lang="ko-KR" altLang="en-US" sz="1400" dirty="0" smtClean="0">
                <a:solidFill>
                  <a:srgbClr val="0070C0"/>
                </a:solidFill>
              </a:rPr>
              <a:t>을 주어 통보를 받지 않을 수 있음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3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그리기 샘플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571612"/>
            <a:ext cx="4143404" cy="4696059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dirty="0" smtClean="0"/>
              <a:t>이미지 로딩 </a:t>
            </a:r>
            <a:r>
              <a:rPr lang="en-US" altLang="ko-KR" dirty="0" smtClean="0"/>
              <a:t>: Image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>
              <a:buNone/>
            </a:pPr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원본 이미지를 </a:t>
            </a:r>
            <a:r>
              <a:rPr lang="en-US" altLang="ko-KR" dirty="0" smtClean="0"/>
              <a:t>(20,20) </a:t>
            </a:r>
            <a:r>
              <a:rPr lang="ko-KR" altLang="en-US" dirty="0" smtClean="0"/>
              <a:t>위치에 원본 크기로 그리기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ko-KR" altLang="en-US" dirty="0" smtClean="0"/>
              <a:t>고정 크기임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원본 이미지를 </a:t>
            </a:r>
            <a:r>
              <a:rPr lang="en-US" altLang="ko-KR" dirty="0" smtClean="0"/>
              <a:t>100x100 </a:t>
            </a:r>
            <a:r>
              <a:rPr lang="ko-KR" altLang="en-US" dirty="0" smtClean="0"/>
              <a:t>크기로 조절하여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고정 크기임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원본 이미지를 패널에 꽉 차도록 그리기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JPanel</a:t>
            </a:r>
            <a:r>
              <a:rPr lang="ko-KR" altLang="en-US" dirty="0" smtClean="0"/>
              <a:t>의 크기로 조절하여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 크기임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JPanel</a:t>
            </a:r>
            <a:r>
              <a:rPr lang="ko-KR" altLang="en-US" dirty="0" smtClean="0"/>
              <a:t>의 크기가 변할 때마다 이미지의 크기도 따라서 변함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원본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이미지의 </a:t>
            </a:r>
            <a:r>
              <a:rPr lang="en-US" altLang="ko-KR" dirty="0" smtClean="0"/>
              <a:t>(50, 0)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(150,150) </a:t>
            </a:r>
            <a:r>
              <a:rPr lang="ko-KR" altLang="en-US" dirty="0" smtClean="0"/>
              <a:t>사각형 부분을 </a:t>
            </a:r>
            <a:r>
              <a:rPr lang="en-US" altLang="ko-KR" dirty="0" err="1" smtClean="0"/>
              <a:t>JPanel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(20,20)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(250,100) </a:t>
            </a:r>
            <a:r>
              <a:rPr lang="ko-KR" altLang="en-US" dirty="0" smtClean="0"/>
              <a:t>영역에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고정 크기임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9124" y="1340768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//</a:t>
            </a:r>
            <a:r>
              <a:rPr lang="ko-KR" altLang="en-US" sz="1200" dirty="0" smtClean="0"/>
              <a:t>그리고자 하는 이미지가 </a:t>
            </a:r>
            <a:r>
              <a:rPr lang="en-US" altLang="ko-KR" sz="1200" dirty="0" smtClean="0"/>
              <a:t>“image/image0.jpg”</a:t>
            </a:r>
            <a:r>
              <a:rPr lang="ko-KR" altLang="en-US" sz="1200" dirty="0" smtClean="0"/>
              <a:t>인 경우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icon = new 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(“image/image0.jpg”);</a:t>
            </a:r>
          </a:p>
          <a:p>
            <a:r>
              <a:rPr lang="en-US" altLang="ko-KR" sz="1200" b="1" dirty="0" smtClean="0"/>
              <a:t>Image 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icon.getImage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6072" y="2348880"/>
            <a:ext cx="4412207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r>
              <a:rPr lang="en-US" altLang="ko-KR" sz="1200" b="1" dirty="0" smtClean="0"/>
              <a:t>    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, 20, 20, this);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429124" y="3356992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, 20, 20, 100, 100, this);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29124" y="4365104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, 0, 0, </a:t>
            </a:r>
            <a:r>
              <a:rPr lang="en-US" altLang="ko-KR" sz="1200" b="1" dirty="0" err="1" smtClean="0"/>
              <a:t>getWidth</a:t>
            </a:r>
            <a:r>
              <a:rPr lang="en-US" altLang="ko-KR" sz="1200" b="1" dirty="0" smtClean="0"/>
              <a:t>(), </a:t>
            </a:r>
            <a:r>
              <a:rPr lang="en-US" altLang="ko-KR" sz="1200" b="1" dirty="0" err="1" smtClean="0"/>
              <a:t>getHeight</a:t>
            </a:r>
            <a:r>
              <a:rPr lang="en-US" altLang="ko-KR" sz="1200" b="1" dirty="0" smtClean="0"/>
              <a:t>(), this);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29124" y="5436674"/>
            <a:ext cx="442915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(Graphics g) {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, 20,20,250,100,50,0,150,150, this);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9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4" y="2650907"/>
            <a:ext cx="2765260" cy="3810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12-6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그리기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96942" y="2001029"/>
            <a:ext cx="510743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GraphicsDrawImageEx1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GraphicsDrawImageEx1()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원본 크기로 원하는 위치에 이미지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420);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/>
              <a:t>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/>
              <a:t>, 20, 20, this);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/>
              <a:t>GraphicsDrawImageEx1();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696566" y="2358219"/>
            <a:ext cx="85725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39508" y="2001029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(20,20)</a:t>
            </a:r>
            <a:endParaRPr lang="ko-KR" altLang="en-US" sz="16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4" y="1328301"/>
            <a:ext cx="836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"images/image0.jpg"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이미지를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패널의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(20, 20)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원본 크기로 그리는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057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그리기</a:t>
            </a:r>
            <a:r>
              <a:rPr lang="en-US" altLang="ko-KR" smtClean="0"/>
              <a:t>, paintComponent()</a:t>
            </a:r>
            <a:endParaRPr lang="ko-KR" altLang="en-US" dirty="0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스윙의 그리기 기본 철학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자신의 모양을 스스로 그린다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컨테이너는 자신을 그린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위에 자식들에게 그리기 지시</a:t>
            </a:r>
            <a:endParaRPr lang="en-US" altLang="ko-KR" dirty="0" smtClean="0"/>
          </a:p>
          <a:p>
            <a:r>
              <a:rPr lang="en-US" altLang="ko-KR" dirty="0" smtClean="0"/>
              <a:t>public void </a:t>
            </a:r>
            <a:r>
              <a:rPr lang="en-US" altLang="ko-KR" dirty="0" err="1" smtClean="0"/>
              <a:t>paintComponent</a:t>
            </a:r>
            <a:r>
              <a:rPr lang="en-US" altLang="ko-KR" dirty="0" smtClean="0"/>
              <a:t>(Graphics g)</a:t>
            </a:r>
          </a:p>
          <a:p>
            <a:pPr lvl="1"/>
            <a:r>
              <a:rPr lang="ko-KR" altLang="en-US" dirty="0" smtClean="0"/>
              <a:t>스윙 컴포넌트가 자신의 모양을 그리는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JComponent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스윙 컴포넌트가 이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컴포넌트가 그려져야 하는 시점마다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크기가 변경되거나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위치가 변경되거나 컴포넌트가 가려졌던 것이 사라지는 등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java.awt.Graphics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 그리기에 필요한 도구를 제공하는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도형 그리기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클리핑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그리기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ko-KR" altLang="en-US" dirty="0" smtClean="0"/>
              <a:t>사용자가 원하는 모양을 그리고자 할 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paintComponent</a:t>
            </a:r>
            <a:r>
              <a:rPr lang="en-US" altLang="ko-KR" smtClean="0"/>
              <a:t>(Graphics </a:t>
            </a:r>
            <a:r>
              <a:rPr lang="en-US" altLang="ko-KR" dirty="0" smtClean="0"/>
              <a:t>g)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5002266"/>
            <a:ext cx="54006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MyComponent</a:t>
            </a:r>
            <a:r>
              <a:rPr lang="en-US" altLang="ko-KR" sz="1200" dirty="0"/>
              <a:t> extends JXXX { // JXXX</a:t>
            </a:r>
            <a:r>
              <a:rPr lang="ko-KR" altLang="en-US" sz="1200" dirty="0"/>
              <a:t>는 기존의 스윙 컴포넌트</a:t>
            </a:r>
          </a:p>
          <a:p>
            <a:pPr defTabSz="180000"/>
            <a:r>
              <a:rPr lang="en-US" altLang="ko-KR" sz="1200" dirty="0" smtClean="0"/>
              <a:t>			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... </a:t>
            </a:r>
            <a:r>
              <a:rPr lang="ko-KR" altLang="en-US" sz="1200" dirty="0"/>
              <a:t>필요한 코드 작성 </a:t>
            </a:r>
            <a:r>
              <a:rPr lang="en-US" altLang="ko-KR" sz="1200" dirty="0"/>
              <a:t>...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4952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12-7 : </a:t>
            </a:r>
            <a:r>
              <a:rPr lang="en-US" altLang="ko-KR" sz="2400" dirty="0" err="1"/>
              <a:t>JPanel</a:t>
            </a:r>
            <a:r>
              <a:rPr lang="ko-KR" altLang="en-US" sz="2400" dirty="0"/>
              <a:t>로 만든 패널에 </a:t>
            </a:r>
            <a:r>
              <a:rPr lang="ko-KR" altLang="en-US" sz="2400" dirty="0" err="1" smtClean="0"/>
              <a:t>꽉차도록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이미지 그리기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7944" y="1988840"/>
            <a:ext cx="493321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GraphicsDrawImageEx2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GraphicsDrawImageEx2()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패널의 크기에 맞추어 이미지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300);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/>
              <a:t>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getWidth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getHeight</a:t>
            </a:r>
            <a:r>
              <a:rPr lang="en-US" altLang="ko-KR" sz="1200" b="1" dirty="0"/>
              <a:t>(), this);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/>
              <a:t>GraphicsDrawImageEx2();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3" y="1911006"/>
            <a:ext cx="1985126" cy="3140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121338"/>
            <a:ext cx="3368285" cy="13918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81336"/>
            <a:ext cx="8295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상속받아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MyPanel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아래의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"images/image0.jpg"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파일의 이미지를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패널에 꽉 차도록 그리는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0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31" y="1605136"/>
            <a:ext cx="2133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2" y="4025530"/>
            <a:ext cx="2638511" cy="2708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12-7 : </a:t>
            </a:r>
            <a:r>
              <a:rPr lang="ko-KR" altLang="en-US" sz="2800" dirty="0" smtClean="0"/>
              <a:t>이미지의 일부분 </a:t>
            </a:r>
            <a:r>
              <a:rPr lang="ko-KR" altLang="en-US" sz="2800" dirty="0" err="1" smtClean="0"/>
              <a:t>크기조절하여</a:t>
            </a:r>
            <a:r>
              <a:rPr lang="ko-KR" altLang="en-US" sz="2800" dirty="0" smtClean="0"/>
              <a:t> 그리기</a:t>
            </a:r>
            <a:endParaRPr lang="ko-KR" altLang="en-US" sz="2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-8725" y="2141109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89982" y="1630396"/>
            <a:ext cx="505440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GraphicsDrawImageEx3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GraphicsDrawImageEx3()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일부분을 크기 조절하여 그리기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300);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/>
              <a:t>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/>
              <a:t>, 20, 20, 250, 100, 100, 50, 200, 200, this);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/>
              <a:t>GraphicsDrawImageEx3();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2189" y="429309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(20,20)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1115" y="5157192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(250,100)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907705" y="2012969"/>
            <a:ext cx="936103" cy="1440160"/>
          </a:xfrm>
          <a:prstGeom prst="rect">
            <a:avLst/>
          </a:prstGeom>
          <a:noFill/>
          <a:ln w="28575">
            <a:solidFill>
              <a:srgbClr val="DCE6F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28" name="직선 화살표 연결선 27"/>
          <p:cNvCxnSpPr>
            <a:stCxn id="3" idx="2"/>
          </p:cNvCxnSpPr>
          <p:nvPr/>
        </p:nvCxnSpPr>
        <p:spPr>
          <a:xfrm flipH="1">
            <a:off x="2028331" y="3453129"/>
            <a:ext cx="347426" cy="994216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3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클리핑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660320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 smtClean="0"/>
              <a:t>클리핑</a:t>
            </a:r>
            <a:r>
              <a:rPr lang="en-US" altLang="ko-KR" dirty="0" smtClean="0"/>
              <a:t>(Clipping)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err="1" smtClean="0"/>
              <a:t>클리핑</a:t>
            </a:r>
            <a:r>
              <a:rPr lang="ko-KR" altLang="en-US" dirty="0" smtClean="0"/>
              <a:t> 영역에서만 그래픽이 이루어지도록 하는 기능</a:t>
            </a:r>
            <a:endParaRPr lang="en-US" altLang="ko-KR" dirty="0" smtClean="0"/>
          </a:p>
          <a:p>
            <a:pPr lvl="3"/>
            <a:r>
              <a:rPr lang="ko-KR" altLang="en-US" dirty="0" err="1"/>
              <a:t>클리핑</a:t>
            </a:r>
            <a:r>
              <a:rPr lang="ko-KR" altLang="en-US" dirty="0"/>
              <a:t> 영역 </a:t>
            </a:r>
            <a:r>
              <a:rPr lang="en-US" altLang="ko-KR" dirty="0"/>
              <a:t>: </a:t>
            </a:r>
            <a:r>
              <a:rPr lang="ko-KR" altLang="en-US" dirty="0"/>
              <a:t>하나의 사각형 영역</a:t>
            </a:r>
          </a:p>
          <a:p>
            <a:pPr lvl="2"/>
            <a:r>
              <a:rPr lang="ko-KR" altLang="en-US" dirty="0" err="1" smtClean="0"/>
              <a:t>클리핑이</a:t>
            </a:r>
            <a:r>
              <a:rPr lang="ko-KR" altLang="en-US" dirty="0" smtClean="0"/>
              <a:t> 작동하는 그래픽 기능</a:t>
            </a:r>
            <a:endParaRPr lang="en-US" altLang="ko-KR" dirty="0"/>
          </a:p>
          <a:p>
            <a:pPr lvl="3"/>
            <a:r>
              <a:rPr lang="ko-KR" altLang="en-US" dirty="0" smtClean="0"/>
              <a:t>그리기</a:t>
            </a:r>
            <a:r>
              <a:rPr lang="en-US" altLang="ko-KR" dirty="0"/>
              <a:t>, </a:t>
            </a:r>
            <a:r>
              <a:rPr lang="ko-KR" altLang="en-US" dirty="0"/>
              <a:t>칠하기</a:t>
            </a:r>
            <a:r>
              <a:rPr lang="en-US" altLang="ko-KR" dirty="0"/>
              <a:t>, </a:t>
            </a:r>
            <a:r>
              <a:rPr lang="ko-KR" altLang="en-US" dirty="0"/>
              <a:t>이미지 그리기</a:t>
            </a:r>
            <a:r>
              <a:rPr lang="en-US" altLang="ko-KR" dirty="0"/>
              <a:t>, </a:t>
            </a:r>
            <a:r>
              <a:rPr lang="ko-KR" altLang="en-US" dirty="0"/>
              <a:t>문자열 출력 </a:t>
            </a:r>
            <a:r>
              <a:rPr lang="ko-KR" altLang="en-US" dirty="0" smtClean="0"/>
              <a:t>등에서 모드 </a:t>
            </a:r>
            <a:r>
              <a:rPr lang="ko-KR" altLang="en-US" dirty="0" err="1" smtClean="0"/>
              <a:t>클리핑</a:t>
            </a:r>
            <a:r>
              <a:rPr lang="ko-KR" altLang="en-US" dirty="0" smtClean="0"/>
              <a:t> 작동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898443" y="3068960"/>
            <a:ext cx="2391802" cy="3048717"/>
            <a:chOff x="4644008" y="1916116"/>
            <a:chExt cx="2391802" cy="304871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916116"/>
              <a:ext cx="2389680" cy="3046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644008" y="3356993"/>
              <a:ext cx="2389680" cy="16078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44008" y="2018792"/>
              <a:ext cx="827386" cy="21014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44008" y="1916832"/>
              <a:ext cx="2389680" cy="1440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769410" y="2018791"/>
              <a:ext cx="266400" cy="1764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 smtClean="0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51" y="3069676"/>
            <a:ext cx="2389680" cy="3046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5616" y="6165168"/>
            <a:ext cx="289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클리핑이</a:t>
            </a:r>
            <a:r>
              <a:rPr lang="ko-KR" altLang="en-US" sz="1200" dirty="0" smtClean="0"/>
              <a:t> 설정되지 않아서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전체 영역에</a:t>
            </a:r>
            <a:endParaRPr lang="en-US" altLang="ko-KR" sz="1200" dirty="0" smtClean="0"/>
          </a:p>
          <a:p>
            <a:r>
              <a:rPr lang="ko-KR" altLang="en-US" sz="1200" dirty="0" smtClean="0"/>
              <a:t>그려지는 경우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전체가 </a:t>
            </a:r>
            <a:r>
              <a:rPr lang="ko-KR" altLang="en-US" sz="1200" dirty="0" err="1" smtClean="0"/>
              <a:t>클릭핑</a:t>
            </a:r>
            <a:r>
              <a:rPr lang="ko-KR" altLang="en-US" sz="1200" dirty="0" smtClean="0"/>
              <a:t> 영역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7005" y="6212232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특정 사각형 영역을 </a:t>
            </a:r>
            <a:r>
              <a:rPr lang="ko-KR" altLang="en-US" sz="1200" dirty="0" err="1" smtClean="0"/>
              <a:t>클리핑</a:t>
            </a:r>
            <a:r>
              <a:rPr lang="ko-KR" altLang="en-US" sz="1200" dirty="0" smtClean="0"/>
              <a:t> 영역으로</a:t>
            </a:r>
            <a:endParaRPr lang="en-US" altLang="ko-KR" sz="1200" dirty="0" smtClean="0"/>
          </a:p>
          <a:p>
            <a:r>
              <a:rPr lang="ko-KR" altLang="en-US" sz="1200" dirty="0" smtClean="0"/>
              <a:t>설정한 경우</a:t>
            </a:r>
            <a:endParaRPr lang="ko-KR" altLang="en-US" sz="12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449417" y="3501724"/>
            <a:ext cx="1071570" cy="272415"/>
          </a:xfrm>
          <a:prstGeom prst="wedgeRoundRectCallout">
            <a:avLst>
              <a:gd name="adj1" fmla="val -90344"/>
              <a:gd name="adj2" fmla="val 2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 smtClean="0"/>
              <a:t>클리핑</a:t>
            </a:r>
            <a:r>
              <a:rPr lang="ko-KR" altLang="en-US" sz="1000" dirty="0" smtClean="0"/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64340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클리핑</a:t>
            </a:r>
            <a:r>
              <a:rPr lang="ko-KR" altLang="en-US" dirty="0" smtClean="0"/>
              <a:t> 영역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Graphics</a:t>
            </a:r>
            <a:r>
              <a:rPr lang="ko-KR" altLang="en-US" dirty="0" smtClean="0"/>
              <a:t>의 클리핑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setClip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in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h)</a:t>
            </a:r>
          </a:p>
          <a:p>
            <a:pPr lvl="2"/>
            <a:r>
              <a:rPr lang="ko-KR" altLang="en-US" dirty="0" smtClean="0"/>
              <a:t>그래픽 대상 컴포넌트의 </a:t>
            </a:r>
            <a:r>
              <a:rPr lang="en-US" altLang="ko-KR" dirty="0" smtClean="0"/>
              <a:t>(x, y) </a:t>
            </a:r>
            <a:r>
              <a:rPr lang="ko-KR" altLang="en-US" dirty="0" smtClean="0"/>
              <a:t>위치에서 </a:t>
            </a:r>
            <a:r>
              <a:rPr lang="en-US" altLang="ko-KR" dirty="0" err="1" smtClean="0"/>
              <a:t>wxh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사각형 영역을 클리핑 영역으로 지정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clipRect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in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h)</a:t>
            </a:r>
          </a:p>
          <a:p>
            <a:pPr lvl="2"/>
            <a:r>
              <a:rPr lang="ko-KR" altLang="en-US" dirty="0" smtClean="0"/>
              <a:t>기존 </a:t>
            </a:r>
            <a:r>
              <a:rPr lang="ko-KR" altLang="en-US" dirty="0" err="1" smtClean="0"/>
              <a:t>클리핑</a:t>
            </a:r>
            <a:r>
              <a:rPr lang="ko-KR" altLang="en-US" dirty="0" smtClean="0"/>
              <a:t> 영역과 지정된 사각형 영역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wxh</a:t>
            </a:r>
            <a:r>
              <a:rPr lang="ko-KR" altLang="en-US" dirty="0" smtClean="0"/>
              <a:t>의 영역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교집합 영역을 새로운 클리핑 영역으로 설정</a:t>
            </a:r>
          </a:p>
          <a:p>
            <a:pPr lvl="2"/>
            <a:r>
              <a:rPr lang="en-US" altLang="ko-KR" dirty="0" err="1" smtClean="0"/>
              <a:t>clipRect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이 계속 불리게 되면 클리핑 영역을 계속 줄어들게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7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8" y="2942720"/>
            <a:ext cx="2704758" cy="37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12-9 : </a:t>
            </a:r>
            <a:r>
              <a:rPr lang="ko-KR" altLang="en-US" dirty="0" err="1" smtClean="0"/>
              <a:t>클리핑</a:t>
            </a:r>
            <a:r>
              <a:rPr lang="ko-KR" altLang="en-US" dirty="0" smtClean="0"/>
              <a:t> 영역에 그리기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23928" y="1406381"/>
            <a:ext cx="502208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GraphicsClipEx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GraphicsClipEx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클리핑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400);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("images/image0.jpg");</a:t>
            </a:r>
          </a:p>
          <a:p>
            <a:pPr defTabSz="180000"/>
            <a:r>
              <a:rPr lang="en-US" altLang="ko-KR" sz="1200" dirty="0" smtClean="0"/>
              <a:t>		private </a:t>
            </a:r>
            <a:r>
              <a:rPr lang="en-US" altLang="ko-KR" sz="1200" dirty="0"/>
              <a:t>Image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icon.getImage</a:t>
            </a:r>
            <a:r>
              <a:rPr lang="en-US" altLang="ko-KR" sz="1200" dirty="0"/>
              <a:t>(); // </a:t>
            </a:r>
            <a:r>
              <a:rPr lang="ko-KR" altLang="en-US" sz="1200" dirty="0"/>
              <a:t>이미지 객체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g.setClip</a:t>
            </a:r>
            <a:r>
              <a:rPr lang="en-US" altLang="ko-KR" sz="1200" b="1" dirty="0" smtClean="0"/>
              <a:t>(100</a:t>
            </a:r>
            <a:r>
              <a:rPr lang="en-US" altLang="ko-KR" sz="1200" b="1" dirty="0"/>
              <a:t>, 20, 150, 150);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g.drawImage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getWidth</a:t>
            </a:r>
            <a:r>
              <a:rPr lang="en-US" altLang="ko-KR" sz="1200" b="1" dirty="0"/>
              <a:t>(), </a:t>
            </a:r>
            <a:r>
              <a:rPr lang="en-US" altLang="ko-KR" sz="1200" b="1" dirty="0" err="1"/>
              <a:t>getHeight</a:t>
            </a:r>
            <a:r>
              <a:rPr lang="en-US" altLang="ko-KR" sz="1200" b="1" dirty="0"/>
              <a:t>(), this);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fr-FR" altLang="ko-KR" sz="1200" dirty="0" smtClean="0"/>
              <a:t>			g.setFont(new </a:t>
            </a:r>
            <a:r>
              <a:rPr lang="fr-FR" altLang="ko-KR" sz="1200" dirty="0"/>
              <a:t>Font("Arial", Font.ITALIC, 40));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g.drawString</a:t>
            </a:r>
            <a:r>
              <a:rPr lang="en-US" altLang="ko-KR" sz="1200" b="1" dirty="0"/>
              <a:t>("Go Gator!!", 10, 150);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GraphicsClipEx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2446074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클리핑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(100,20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150x150 </a:t>
            </a:r>
            <a:r>
              <a:rPr lang="ko-KR" altLang="en-US" sz="1200" dirty="0" smtClean="0"/>
              <a:t>사각형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영역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 rot="16200000" flipH="1">
            <a:off x="1246246" y="3053297"/>
            <a:ext cx="571504" cy="71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3060" y="1315172"/>
            <a:ext cx="83794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패널에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(100, 20)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150×150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크기로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영역을 설정하고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여부를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확인하여보라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6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스윙의 페인팅 </a:t>
            </a:r>
            <a:r>
              <a:rPr lang="ko-KR" altLang="en-US" dirty="0" err="1" smtClean="0"/>
              <a:t>메카니즘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smtClean="0"/>
              <a:t>스윙 컴포넌트들이 그려지는 과정에 대한 이해 필요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바탕 컨테이너부터 그려짐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다음 슬라이드 참고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800" dirty="0" smtClean="0"/>
              <a:t>스윙의 페인팅에 관여되는 </a:t>
            </a:r>
            <a:r>
              <a:rPr lang="en-US" altLang="ko-KR" sz="1800" dirty="0" err="1" smtClean="0"/>
              <a:t>JComponent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err="1" smtClean="0"/>
              <a:t>JComponent.paint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코드 구조</a:t>
            </a:r>
            <a:endParaRPr lang="en-US" altLang="ko-KR" sz="1800" dirty="0" smtClean="0"/>
          </a:p>
          <a:p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개발자가 </a:t>
            </a:r>
            <a:r>
              <a:rPr lang="en-US" altLang="ko-KR" sz="1800" dirty="0" err="1" smtClean="0"/>
              <a:t>paintComponent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를 직접 호출하면 안됨</a:t>
            </a:r>
            <a:endParaRPr lang="en-US" altLang="ko-KR" sz="1800" dirty="0" smtClean="0"/>
          </a:p>
          <a:p>
            <a:pPr lvl="1"/>
            <a:r>
              <a:rPr lang="en-US" altLang="ko-KR" sz="1600" dirty="0" err="1" smtClean="0"/>
              <a:t>paintComponent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는 페인팅 메카니즘에 의해 자동으로 호출됨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38" y="2348880"/>
            <a:ext cx="6711122" cy="12547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1238" y="4077072"/>
            <a:ext cx="663911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paint(Graphics g) { // g</a:t>
            </a:r>
            <a:r>
              <a:rPr lang="ko-KR" altLang="en-US" sz="1200" dirty="0"/>
              <a:t>가 아래 </a:t>
            </a:r>
            <a:r>
              <a:rPr lang="en-US" altLang="ko-KR" sz="1200" dirty="0"/>
              <a:t>3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메소드에</a:t>
            </a:r>
            <a:r>
              <a:rPr lang="ko-KR" altLang="en-US" sz="1200" dirty="0"/>
              <a:t> 그대로 전달된다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 // </a:t>
            </a:r>
            <a:r>
              <a:rPr lang="ko-KR" altLang="en-US" sz="1200" dirty="0"/>
              <a:t>① 컴포넌트 자신의 내부 모양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paintBorder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 // </a:t>
            </a:r>
            <a:r>
              <a:rPr lang="ko-KR" altLang="en-US" sz="1200" dirty="0"/>
              <a:t>② 컴포넌트 자신의 외곽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paintChildren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 // </a:t>
            </a:r>
            <a:r>
              <a:rPr lang="ko-KR" altLang="en-US" sz="1200" dirty="0"/>
              <a:t>③ 컴포넌트의 자식들 그리기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999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컴포넌트가 그려지는 과정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2440" y="1628800"/>
            <a:ext cx="7643866" cy="4657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smtClean="0"/>
              <a:t>paint()</a:t>
            </a:r>
          </a:p>
          <a:p>
            <a:pPr defTabSz="360000"/>
            <a:r>
              <a:rPr lang="en-US" altLang="ko-KR" sz="1400" smtClean="0"/>
              <a:t>	paintComponent()</a:t>
            </a:r>
          </a:p>
          <a:p>
            <a:pPr defTabSz="360000"/>
            <a:r>
              <a:rPr lang="en-US" altLang="ko-KR" sz="1400" smtClean="0"/>
              <a:t>	paintBorder()</a:t>
            </a:r>
          </a:p>
          <a:p>
            <a:pPr defTabSz="360000"/>
            <a:r>
              <a:rPr lang="en-US" altLang="ko-KR" sz="1400" smtClean="0"/>
              <a:t>	paintChildren()</a:t>
            </a:r>
            <a:endParaRPr lang="ko-KR" altLang="en-US" sz="1400" smtClean="0"/>
          </a:p>
          <a:p>
            <a:pPr defTabSz="360000"/>
            <a:endParaRPr lang="ko-KR" altLang="en-US" sz="14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786352" y="4581128"/>
            <a:ext cx="4929222" cy="142876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smtClean="0"/>
              <a:t>paint()</a:t>
            </a:r>
          </a:p>
          <a:p>
            <a:pPr defTabSz="360000"/>
            <a:r>
              <a:rPr lang="en-US" altLang="ko-KR" sz="1400" smtClean="0"/>
              <a:t>	paintComponent()</a:t>
            </a:r>
          </a:p>
          <a:p>
            <a:pPr defTabSz="360000"/>
            <a:r>
              <a:rPr lang="en-US" altLang="ko-KR" sz="1400" smtClean="0"/>
              <a:t>	paintBorder()</a:t>
            </a:r>
          </a:p>
          <a:p>
            <a:pPr defTabSz="360000"/>
            <a:r>
              <a:rPr lang="en-US" altLang="ko-KR" sz="1400" smtClean="0"/>
              <a:t>	paintChildren()</a:t>
            </a:r>
            <a:endParaRPr lang="ko-KR" altLang="en-US" sz="1400" smtClean="0"/>
          </a:p>
          <a:p>
            <a:pPr defTabSz="360000"/>
            <a:endParaRPr lang="ko-KR" altLang="en-US" sz="1400" dirty="0" smtClean="0"/>
          </a:p>
        </p:txBody>
      </p:sp>
      <p:sp>
        <p:nvSpPr>
          <p:cNvPr id="97" name="직사각형 96"/>
          <p:cNvSpPr/>
          <p:nvPr/>
        </p:nvSpPr>
        <p:spPr>
          <a:xfrm>
            <a:off x="4162616" y="4941168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smtClean="0"/>
              <a:t>paint()</a:t>
            </a:r>
          </a:p>
          <a:p>
            <a:pPr defTabSz="360000"/>
            <a:r>
              <a:rPr lang="en-US" altLang="ko-KR" sz="1400" smtClean="0"/>
              <a:t>	paintComponent()</a:t>
            </a:r>
          </a:p>
          <a:p>
            <a:pPr defTabSz="360000"/>
            <a:r>
              <a:rPr lang="en-US" altLang="ko-KR" sz="1400" smtClean="0"/>
              <a:t>	paintBorder()</a:t>
            </a:r>
          </a:p>
          <a:p>
            <a:pPr defTabSz="360000"/>
            <a:r>
              <a:rPr lang="en-US" altLang="ko-KR" sz="1400" smtClean="0"/>
              <a:t>	paintChildren()</a:t>
            </a:r>
            <a:endParaRPr lang="ko-KR" altLang="en-US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442536" y="1916832"/>
            <a:ext cx="4929222" cy="252028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dirty="0" smtClean="0"/>
              <a:t>paint()</a:t>
            </a:r>
          </a:p>
          <a:p>
            <a:pPr defTabSz="36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paintComponent</a:t>
            </a:r>
            <a:r>
              <a:rPr lang="en-US" altLang="ko-KR" sz="1400" dirty="0" smtClean="0"/>
              <a:t>()</a:t>
            </a:r>
          </a:p>
          <a:p>
            <a:pPr defTabSz="36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paintBorder</a:t>
            </a:r>
            <a:r>
              <a:rPr lang="en-US" altLang="ko-KR" sz="1400" dirty="0" smtClean="0"/>
              <a:t>()</a:t>
            </a:r>
          </a:p>
          <a:p>
            <a:pPr defTabSz="36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paintChildren</a:t>
            </a:r>
            <a:r>
              <a:rPr lang="en-US" altLang="ko-KR" sz="1400" dirty="0" smtClean="0"/>
              <a:t>()</a:t>
            </a:r>
            <a:endParaRPr lang="ko-KR" altLang="en-US" sz="1400" dirty="0" smtClean="0"/>
          </a:p>
          <a:p>
            <a:pPr defTabSz="360000"/>
            <a:endParaRPr lang="ko-KR" altLang="en-US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818800" y="2204864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smtClean="0"/>
              <a:t>paint()</a:t>
            </a:r>
          </a:p>
          <a:p>
            <a:pPr defTabSz="360000"/>
            <a:r>
              <a:rPr lang="en-US" altLang="ko-KR" sz="1400" smtClean="0"/>
              <a:t>	paintComponent()</a:t>
            </a:r>
          </a:p>
          <a:p>
            <a:pPr defTabSz="360000"/>
            <a:r>
              <a:rPr lang="en-US" altLang="ko-KR" sz="1400" smtClean="0"/>
              <a:t>	paintBorder()</a:t>
            </a:r>
          </a:p>
          <a:p>
            <a:pPr defTabSz="360000"/>
            <a:r>
              <a:rPr lang="en-US" altLang="ko-KR" sz="1400" smtClean="0"/>
              <a:t>	paintChildren()</a:t>
            </a:r>
            <a:endParaRPr lang="ko-KR" altLang="en-US" sz="1400" dirty="0" smtClean="0"/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1001625" y="1784463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1159614" y="2036916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자유형 31"/>
          <p:cNvSpPr/>
          <p:nvPr/>
        </p:nvSpPr>
        <p:spPr>
          <a:xfrm>
            <a:off x="1176489" y="2235825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0" name="구부러진 연결선 39"/>
          <p:cNvCxnSpPr/>
          <p:nvPr/>
        </p:nvCxnSpPr>
        <p:spPr>
          <a:xfrm rot="10800000" flipV="1">
            <a:off x="2506432" y="2214553"/>
            <a:ext cx="1020652" cy="249735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3647294" y="2127704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3776132" y="2356946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자유형 43"/>
          <p:cNvSpPr/>
          <p:nvPr/>
        </p:nvSpPr>
        <p:spPr>
          <a:xfrm>
            <a:off x="3815314" y="2540489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직사각형 48"/>
          <p:cNvSpPr/>
          <p:nvPr/>
        </p:nvSpPr>
        <p:spPr>
          <a:xfrm>
            <a:off x="5818800" y="3429000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smtClean="0"/>
              <a:t>paint()</a:t>
            </a:r>
          </a:p>
          <a:p>
            <a:pPr defTabSz="360000"/>
            <a:r>
              <a:rPr lang="en-US" altLang="ko-KR" sz="1400" smtClean="0"/>
              <a:t>	paintComponent()</a:t>
            </a:r>
          </a:p>
          <a:p>
            <a:pPr defTabSz="360000"/>
            <a:r>
              <a:rPr lang="en-US" altLang="ko-KR" sz="1400" smtClean="0"/>
              <a:t>	paintBorder()</a:t>
            </a:r>
          </a:p>
          <a:p>
            <a:pPr defTabSz="360000"/>
            <a:r>
              <a:rPr lang="en-US" altLang="ko-KR" sz="1400" smtClean="0"/>
              <a:t>	paintChildren()</a:t>
            </a:r>
            <a:endParaRPr lang="ko-KR" altLang="en-US" sz="1400" dirty="0" smtClean="0"/>
          </a:p>
        </p:txBody>
      </p:sp>
      <p:sp>
        <p:nvSpPr>
          <p:cNvPr id="60" name="자유형 59"/>
          <p:cNvSpPr/>
          <p:nvPr/>
        </p:nvSpPr>
        <p:spPr>
          <a:xfrm>
            <a:off x="5098720" y="2419178"/>
            <a:ext cx="791519" cy="344598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자유형 61"/>
          <p:cNvSpPr/>
          <p:nvPr/>
        </p:nvSpPr>
        <p:spPr>
          <a:xfrm>
            <a:off x="6175990" y="2633492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자유형 62"/>
          <p:cNvSpPr/>
          <p:nvPr/>
        </p:nvSpPr>
        <p:spPr>
          <a:xfrm>
            <a:off x="6175990" y="2847806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자유형 69"/>
          <p:cNvSpPr/>
          <p:nvPr/>
        </p:nvSpPr>
        <p:spPr>
          <a:xfrm>
            <a:off x="6027785" y="2464289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자유형 70"/>
          <p:cNvSpPr/>
          <p:nvPr/>
        </p:nvSpPr>
        <p:spPr>
          <a:xfrm flipV="1">
            <a:off x="5098720" y="2785341"/>
            <a:ext cx="1135253" cy="214315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4" name="자유형 73"/>
          <p:cNvSpPr/>
          <p:nvPr/>
        </p:nvSpPr>
        <p:spPr>
          <a:xfrm>
            <a:off x="5098720" y="2847806"/>
            <a:ext cx="792088" cy="725210"/>
          </a:xfrm>
          <a:custGeom>
            <a:avLst/>
            <a:gdLst>
              <a:gd name="connsiteX0" fmla="*/ 0 w 546847"/>
              <a:gd name="connsiteY0" fmla="*/ 0 h 256988"/>
              <a:gd name="connsiteX1" fmla="*/ 98611 w 546847"/>
              <a:gd name="connsiteY1" fmla="*/ 98612 h 256988"/>
              <a:gd name="connsiteX2" fmla="*/ 188258 w 546847"/>
              <a:gd name="connsiteY2" fmla="*/ 206188 h 256988"/>
              <a:gd name="connsiteX3" fmla="*/ 394447 w 546847"/>
              <a:gd name="connsiteY3" fmla="*/ 251012 h 256988"/>
              <a:gd name="connsiteX4" fmla="*/ 546847 w 546847"/>
              <a:gd name="connsiteY4" fmla="*/ 242047 h 25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256988">
                <a:moveTo>
                  <a:pt x="0" y="0"/>
                </a:moveTo>
                <a:cubicBezTo>
                  <a:pt x="33617" y="32123"/>
                  <a:pt x="67235" y="64247"/>
                  <a:pt x="98611" y="98612"/>
                </a:cubicBezTo>
                <a:cubicBezTo>
                  <a:pt x="129987" y="132977"/>
                  <a:pt x="138952" y="180788"/>
                  <a:pt x="188258" y="206188"/>
                </a:cubicBezTo>
                <a:cubicBezTo>
                  <a:pt x="237564" y="231588"/>
                  <a:pt x="334682" y="245036"/>
                  <a:pt x="394447" y="251012"/>
                </a:cubicBezTo>
                <a:cubicBezTo>
                  <a:pt x="454212" y="256988"/>
                  <a:pt x="500529" y="249517"/>
                  <a:pt x="546847" y="242047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5" name="자유형 74"/>
          <p:cNvSpPr/>
          <p:nvPr/>
        </p:nvSpPr>
        <p:spPr>
          <a:xfrm>
            <a:off x="6175990" y="3857628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자유형 75"/>
          <p:cNvSpPr/>
          <p:nvPr/>
        </p:nvSpPr>
        <p:spPr>
          <a:xfrm>
            <a:off x="6175990" y="4071942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7" name="자유형 76"/>
          <p:cNvSpPr/>
          <p:nvPr/>
        </p:nvSpPr>
        <p:spPr>
          <a:xfrm>
            <a:off x="6027785" y="3688425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자유형 78"/>
          <p:cNvSpPr/>
          <p:nvPr/>
        </p:nvSpPr>
        <p:spPr>
          <a:xfrm>
            <a:off x="5026712" y="2847806"/>
            <a:ext cx="1152129" cy="1373282"/>
          </a:xfrm>
          <a:custGeom>
            <a:avLst/>
            <a:gdLst>
              <a:gd name="connsiteX0" fmla="*/ 986118 w 986118"/>
              <a:gd name="connsiteY0" fmla="*/ 896470 h 896470"/>
              <a:gd name="connsiteX1" fmla="*/ 726141 w 986118"/>
              <a:gd name="connsiteY1" fmla="*/ 815788 h 896470"/>
              <a:gd name="connsiteX2" fmla="*/ 376518 w 986118"/>
              <a:gd name="connsiteY2" fmla="*/ 636494 h 896470"/>
              <a:gd name="connsiteX3" fmla="*/ 152400 w 986118"/>
              <a:gd name="connsiteY3" fmla="*/ 439270 h 896470"/>
              <a:gd name="connsiteX4" fmla="*/ 107577 w 986118"/>
              <a:gd name="connsiteY4" fmla="*/ 179294 h 896470"/>
              <a:gd name="connsiteX5" fmla="*/ 0 w 986118"/>
              <a:gd name="connsiteY5" fmla="*/ 0 h 89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118" h="896470">
                <a:moveTo>
                  <a:pt x="986118" y="896470"/>
                </a:moveTo>
                <a:cubicBezTo>
                  <a:pt x="906929" y="877793"/>
                  <a:pt x="827741" y="859117"/>
                  <a:pt x="726141" y="815788"/>
                </a:cubicBezTo>
                <a:cubicBezTo>
                  <a:pt x="624541" y="772459"/>
                  <a:pt x="472141" y="699247"/>
                  <a:pt x="376518" y="636494"/>
                </a:cubicBezTo>
                <a:cubicBezTo>
                  <a:pt x="280895" y="573741"/>
                  <a:pt x="197223" y="515470"/>
                  <a:pt x="152400" y="439270"/>
                </a:cubicBezTo>
                <a:cubicBezTo>
                  <a:pt x="107577" y="363070"/>
                  <a:pt x="132977" y="252506"/>
                  <a:pt x="107577" y="179294"/>
                </a:cubicBezTo>
                <a:cubicBezTo>
                  <a:pt x="82177" y="106082"/>
                  <a:pt x="41088" y="53041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2" name="구부러진 연결선 81"/>
          <p:cNvCxnSpPr/>
          <p:nvPr/>
        </p:nvCxnSpPr>
        <p:spPr>
          <a:xfrm rot="5400000">
            <a:off x="1114877" y="3432183"/>
            <a:ext cx="2108454" cy="477470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/>
          <p:nvPr/>
        </p:nvCxnSpPr>
        <p:spPr>
          <a:xfrm rot="16200000" flipH="1">
            <a:off x="2001059" y="4763919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자유형 84"/>
          <p:cNvSpPr/>
          <p:nvPr/>
        </p:nvSpPr>
        <p:spPr>
          <a:xfrm>
            <a:off x="2108216" y="4978233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6" name="자유형 85"/>
          <p:cNvSpPr/>
          <p:nvPr/>
        </p:nvSpPr>
        <p:spPr>
          <a:xfrm>
            <a:off x="2125286" y="5193144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7" name="자유형 86"/>
          <p:cNvSpPr/>
          <p:nvPr/>
        </p:nvSpPr>
        <p:spPr>
          <a:xfrm>
            <a:off x="3442536" y="5134190"/>
            <a:ext cx="781715" cy="282242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8" name="자유형 87"/>
          <p:cNvSpPr/>
          <p:nvPr/>
        </p:nvSpPr>
        <p:spPr>
          <a:xfrm>
            <a:off x="4510002" y="5348503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9" name="자유형 88"/>
          <p:cNvSpPr/>
          <p:nvPr/>
        </p:nvSpPr>
        <p:spPr>
          <a:xfrm>
            <a:off x="4510002" y="5562817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0" name="자유형 89"/>
          <p:cNvSpPr/>
          <p:nvPr/>
        </p:nvSpPr>
        <p:spPr>
          <a:xfrm>
            <a:off x="4361797" y="5179300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자유형 90"/>
          <p:cNvSpPr/>
          <p:nvPr/>
        </p:nvSpPr>
        <p:spPr>
          <a:xfrm flipV="1">
            <a:off x="3370528" y="5424427"/>
            <a:ext cx="1197457" cy="342062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9" name="자유형 98"/>
          <p:cNvSpPr/>
          <p:nvPr/>
        </p:nvSpPr>
        <p:spPr>
          <a:xfrm>
            <a:off x="2407839" y="2495802"/>
            <a:ext cx="1413336" cy="427928"/>
          </a:xfrm>
          <a:custGeom>
            <a:avLst/>
            <a:gdLst>
              <a:gd name="connsiteX0" fmla="*/ 2483223 w 2483223"/>
              <a:gd name="connsiteY0" fmla="*/ 295835 h 424329"/>
              <a:gd name="connsiteX1" fmla="*/ 1891553 w 2483223"/>
              <a:gd name="connsiteY1" fmla="*/ 385482 h 424329"/>
              <a:gd name="connsiteX2" fmla="*/ 1084729 w 2483223"/>
              <a:gd name="connsiteY2" fmla="*/ 385482 h 424329"/>
              <a:gd name="connsiteX3" fmla="*/ 609600 w 2483223"/>
              <a:gd name="connsiteY3" fmla="*/ 152400 h 424329"/>
              <a:gd name="connsiteX4" fmla="*/ 0 w 2483223"/>
              <a:gd name="connsiteY4" fmla="*/ 0 h 42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3223" h="424329">
                <a:moveTo>
                  <a:pt x="2483223" y="295835"/>
                </a:moveTo>
                <a:cubicBezTo>
                  <a:pt x="2303929" y="333188"/>
                  <a:pt x="2124635" y="370541"/>
                  <a:pt x="1891553" y="385482"/>
                </a:cubicBezTo>
                <a:cubicBezTo>
                  <a:pt x="1658471" y="400423"/>
                  <a:pt x="1298388" y="424329"/>
                  <a:pt x="1084729" y="385482"/>
                </a:cubicBezTo>
                <a:cubicBezTo>
                  <a:pt x="871070" y="346635"/>
                  <a:pt x="790388" y="216647"/>
                  <a:pt x="609600" y="152400"/>
                </a:cubicBezTo>
                <a:cubicBezTo>
                  <a:pt x="428812" y="88153"/>
                  <a:pt x="214406" y="44076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706232" y="13407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컨테이너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42536" y="162880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자식 컨테이너 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4148" y="4229068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자식 컨테이너 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18800" y="1916832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자식 컴포넌트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18800" y="31409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자식 컴포넌트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62616" y="458112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자식 컴포넌트</a:t>
            </a:r>
            <a:endParaRPr lang="ko-KR" altLang="en-US" sz="1400" b="1">
              <a:solidFill>
                <a:srgbClr val="0070C0"/>
              </a:solidFill>
            </a:endParaRPr>
          </a:p>
        </p:txBody>
      </p:sp>
      <p:sp>
        <p:nvSpPr>
          <p:cNvPr id="47" name="슬라이드 번호 개체 틀 4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92975" y="2224609"/>
            <a:ext cx="1413163" cy="3206373"/>
          </a:xfrm>
          <a:custGeom>
            <a:avLst/>
            <a:gdLst>
              <a:gd name="connsiteX0" fmla="*/ 1413163 w 1413163"/>
              <a:gd name="connsiteY0" fmla="*/ 3980873 h 3980873"/>
              <a:gd name="connsiteX1" fmla="*/ 341745 w 1413163"/>
              <a:gd name="connsiteY1" fmla="*/ 2475346 h 3980873"/>
              <a:gd name="connsiteX2" fmla="*/ 166254 w 1413163"/>
              <a:gd name="connsiteY2" fmla="*/ 424873 h 3980873"/>
              <a:gd name="connsiteX3" fmla="*/ 0 w 1413163"/>
              <a:gd name="connsiteY3" fmla="*/ 0 h 398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63" h="3980873">
                <a:moveTo>
                  <a:pt x="1413163" y="3980873"/>
                </a:moveTo>
                <a:cubicBezTo>
                  <a:pt x="981363" y="3524443"/>
                  <a:pt x="549563" y="3068013"/>
                  <a:pt x="341745" y="2475346"/>
                </a:cubicBezTo>
                <a:cubicBezTo>
                  <a:pt x="133927" y="1882679"/>
                  <a:pt x="223212" y="837431"/>
                  <a:pt x="166254" y="424873"/>
                </a:cubicBezTo>
                <a:cubicBezTo>
                  <a:pt x="109296" y="12315"/>
                  <a:pt x="54648" y="6157"/>
                  <a:pt x="0" y="0"/>
                </a:cubicBezTo>
              </a:path>
            </a:pathLst>
          </a:custGeom>
          <a:noFill/>
          <a:ln w="12700"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491918" y="1541388"/>
            <a:ext cx="407674" cy="243074"/>
          </a:xfrm>
          <a:prstGeom prst="curvedConnector3">
            <a:avLst>
              <a:gd name="adj1" fmla="val 8464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1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repaint()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강제로 컴포넌트의 다시 그리기 지시하는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플랫폼에게 지금 당장 컴포넌트를 다시 그리도록 </a:t>
            </a:r>
            <a:r>
              <a:rPr lang="ko-KR" altLang="en-US" dirty="0" smtClean="0"/>
              <a:t>지시</a:t>
            </a:r>
            <a:endParaRPr lang="en-US" altLang="ko-KR" dirty="0"/>
          </a:p>
          <a:p>
            <a:pPr lvl="2"/>
            <a:r>
              <a:rPr lang="ko-KR" altLang="en-US" dirty="0" smtClean="0"/>
              <a:t>컴포넌트의 페인팅 과정 진행</a:t>
            </a:r>
            <a:endParaRPr lang="en-US" altLang="ko-KR" dirty="0"/>
          </a:p>
          <a:p>
            <a:r>
              <a:rPr lang="en-US" altLang="ko-KR" dirty="0" smtClean="0"/>
              <a:t>repaint()</a:t>
            </a:r>
            <a:r>
              <a:rPr lang="ko-KR" altLang="en-US" dirty="0" smtClean="0"/>
              <a:t>가 필요한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내에서 컴포넌트의 모양과 위치를 변경한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repaint()</a:t>
            </a:r>
            <a:r>
              <a:rPr lang="ko-KR" altLang="en-US" dirty="0" smtClean="0"/>
              <a:t>를 호출하면 자바 플랫폼에 의해 컴포넌트의 </a:t>
            </a:r>
            <a:r>
              <a:rPr lang="en-US" altLang="ko-KR" dirty="0" err="1" smtClean="0"/>
              <a:t>paintComponent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호출됨</a:t>
            </a:r>
            <a:endParaRPr lang="en-US" altLang="ko-KR" dirty="0" smtClean="0"/>
          </a:p>
          <a:p>
            <a:r>
              <a:rPr lang="ko-KR" altLang="en-US" dirty="0" smtClean="0"/>
              <a:t>부모 컴포넌트부터 다시 그리는 것이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컴포넌트의 위치가 변경된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repaint()</a:t>
            </a:r>
            <a:r>
              <a:rPr lang="ko-KR" altLang="en-US" dirty="0" smtClean="0"/>
              <a:t>가 불려지면 이 컴포넌트는 새로운 위치에 다시 그려지지만 이전 위치에 있던 자신의 모양이 남아 있기 때문에 부모 컴포넌트의 </a:t>
            </a:r>
            <a:r>
              <a:rPr lang="en-US" altLang="ko-KR" dirty="0" smtClean="0"/>
              <a:t>repaint()</a:t>
            </a:r>
            <a:r>
              <a:rPr lang="ko-KR" altLang="en-US" dirty="0" smtClean="0"/>
              <a:t>를 호출하는 것이 좋음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6165304"/>
            <a:ext cx="35770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component.getParent</a:t>
            </a:r>
            <a:r>
              <a:rPr lang="en-US" altLang="ko-KR" dirty="0" smtClean="0"/>
              <a:t>().repaint();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15616" y="1772816"/>
            <a:ext cx="24969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component.repaint</a:t>
            </a:r>
            <a:r>
              <a:rPr lang="en-US" altLang="ko-KR" dirty="0" smtClean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9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revalidate()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컨테이너의 배치관리자에게 자식 </a:t>
            </a:r>
            <a:r>
              <a:rPr lang="ko-KR" altLang="en-US" dirty="0" smtClean="0"/>
              <a:t>컴포넌트들을 다시 배치 하도록 지시하는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r>
              <a:rPr lang="en-US" altLang="ko-KR" dirty="0" smtClean="0"/>
              <a:t>revalidate()</a:t>
            </a:r>
            <a:r>
              <a:rPr lang="ko-KR" altLang="en-US" dirty="0" smtClean="0"/>
              <a:t>가 필요한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변화가 생겨 다시 </a:t>
            </a:r>
            <a:r>
              <a:rPr lang="ko-KR" altLang="en-US" dirty="0" err="1" smtClean="0"/>
              <a:t>그려야할</a:t>
            </a:r>
            <a:r>
              <a:rPr lang="ko-KR" altLang="en-US" dirty="0" smtClean="0"/>
              <a:t>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컨테이너에 컴포넌트 </a:t>
            </a:r>
            <a:r>
              <a:rPr lang="ko-KR" altLang="en-US" dirty="0"/>
              <a:t>새로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3599438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container.revalidate</a:t>
            </a:r>
            <a:r>
              <a:rPr lang="en-US" altLang="ko-KR" sz="1400" dirty="0"/>
              <a:t>(); // </a:t>
            </a:r>
            <a:r>
              <a:rPr lang="ko-KR" altLang="en-US" sz="1400" dirty="0"/>
              <a:t>컨테이너에 부착된 컴포넌트의 재배치 지시</a:t>
            </a:r>
          </a:p>
          <a:p>
            <a:pPr defTabSz="180000"/>
            <a:r>
              <a:rPr lang="en-US" altLang="ko-KR" sz="1400" dirty="0" err="1"/>
              <a:t>container.repaint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컨테이너 다시 그리기 지시</a:t>
            </a:r>
          </a:p>
        </p:txBody>
      </p:sp>
    </p:spTree>
    <p:extLst>
      <p:ext uri="{BB962C8B-B14F-4D97-AF65-F5344CB8AC3E}">
        <p14:creationId xmlns:p14="http://schemas.microsoft.com/office/powerpoint/2010/main" val="303055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12-9 : </a:t>
            </a:r>
            <a:r>
              <a:rPr lang="ko-KR" altLang="en-US" sz="2400" dirty="0" smtClean="0"/>
              <a:t>마우스를 이용한 선 그리기</a:t>
            </a:r>
            <a:r>
              <a:rPr lang="en-US" altLang="ko-KR" sz="2400" dirty="0" smtClean="0"/>
              <a:t>(repaint() </a:t>
            </a:r>
            <a:r>
              <a:rPr lang="ko-KR" altLang="en-US" sz="2400" dirty="0" smtClean="0"/>
              <a:t>사용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4077072"/>
            <a:ext cx="439520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GraphicsDrawLineMouseEx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GraphicsDrawLineMouseEx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("drawing Line by Mouse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300);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4830115" y="900124"/>
            <a:ext cx="4174774" cy="58477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public 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new </a:t>
            </a:r>
            <a:r>
              <a:rPr lang="en-US" altLang="ko-KR" sz="1100" dirty="0" err="1"/>
              <a:t>GraphicsDrawLineMouseEx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MyPanel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JPanel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private </a:t>
            </a:r>
            <a:r>
              <a:rPr lang="en-US" altLang="ko-KR" sz="1100" dirty="0"/>
              <a:t>Vector&lt;Point&gt; </a:t>
            </a:r>
            <a:r>
              <a:rPr lang="en-US" altLang="ko-KR" sz="1100" b="1" dirty="0" err="1"/>
              <a:t>vStart</a:t>
            </a:r>
            <a:r>
              <a:rPr lang="en-US" altLang="ko-KR" sz="1100" b="1" dirty="0"/>
              <a:t> = new Vector&lt;Point&gt;();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private </a:t>
            </a:r>
            <a:r>
              <a:rPr lang="en-US" altLang="ko-KR" sz="1100" dirty="0"/>
              <a:t>Vector&lt;Point&gt; </a:t>
            </a:r>
            <a:r>
              <a:rPr lang="en-US" altLang="ko-KR" sz="1100" b="1" dirty="0" err="1"/>
              <a:t>vEnd</a:t>
            </a:r>
            <a:r>
              <a:rPr lang="en-US" altLang="ko-KR" sz="1100" b="1" dirty="0"/>
              <a:t> = new Vector&lt;Point&gt;();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public </a:t>
            </a:r>
            <a:r>
              <a:rPr lang="en-US" altLang="ko-KR" sz="1100" dirty="0" err="1"/>
              <a:t>MyPanel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addMouseListener</a:t>
            </a:r>
            <a:r>
              <a:rPr lang="en-US" altLang="ko-KR" sz="1100" b="1" dirty="0" smtClean="0"/>
              <a:t>(new </a:t>
            </a:r>
            <a:r>
              <a:rPr lang="en-US" altLang="ko-KR" sz="1100" b="1" dirty="0" err="1"/>
              <a:t>MouseAdapter</a:t>
            </a:r>
            <a:r>
              <a:rPr lang="en-US" altLang="ko-KR" sz="1100" b="1" dirty="0"/>
              <a:t>(){</a:t>
            </a:r>
          </a:p>
          <a:p>
            <a:pPr defTabSz="180000"/>
            <a:r>
              <a:rPr lang="en-US" altLang="ko-KR" sz="1100" dirty="0" smtClean="0"/>
              <a:t>		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		Point </a:t>
            </a:r>
            <a:r>
              <a:rPr lang="en-US" altLang="ko-KR" sz="1100" dirty="0" err="1"/>
              <a:t>startP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e.getPoint</a:t>
            </a:r>
            <a:r>
              <a:rPr lang="en-US" altLang="ko-KR" sz="1100" dirty="0" smtClean="0"/>
              <a:t>();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err="1" smtClean="0"/>
              <a:t>vStart.add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startP</a:t>
            </a:r>
            <a:r>
              <a:rPr lang="en-US" altLang="ko-KR" sz="1100" b="1" dirty="0" smtClean="0"/>
              <a:t>);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		Point </a:t>
            </a:r>
            <a:r>
              <a:rPr lang="en-US" altLang="ko-KR" sz="1100" dirty="0" err="1"/>
              <a:t>endP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e.getPoint</a:t>
            </a:r>
            <a:r>
              <a:rPr lang="en-US" altLang="ko-KR" sz="1100" dirty="0" smtClean="0"/>
              <a:t>();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err="1" smtClean="0"/>
              <a:t>vEnd.add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endP</a:t>
            </a:r>
            <a:r>
              <a:rPr lang="en-US" altLang="ko-KR" sz="1100" b="1" dirty="0" smtClean="0"/>
              <a:t>);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smtClean="0"/>
              <a:t>repaint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});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paintComponent</a:t>
            </a:r>
            <a:r>
              <a:rPr lang="en-US" altLang="ko-KR" sz="1100" dirty="0"/>
              <a:t>(Graphics g)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super.paintComponent</a:t>
            </a:r>
            <a:r>
              <a:rPr lang="en-US" altLang="ko-KR" sz="1100" dirty="0" smtClean="0"/>
              <a:t>(g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g.setColor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Color.BLUE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for(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=0;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vStart.size</a:t>
            </a:r>
            <a:r>
              <a:rPr lang="en-US" altLang="ko-KR" sz="1100" b="1" dirty="0"/>
              <a:t>();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++) </a:t>
            </a:r>
            <a:r>
              <a:rPr lang="en-US" altLang="ko-KR" sz="1100" b="1" dirty="0" smtClean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Point </a:t>
            </a:r>
            <a:r>
              <a:rPr lang="en-US" altLang="ko-KR" sz="1100" dirty="0"/>
              <a:t>s = </a:t>
            </a:r>
            <a:r>
              <a:rPr lang="en-US" altLang="ko-KR" sz="1100" dirty="0" err="1"/>
              <a:t>vStart.elementAt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Point </a:t>
            </a:r>
            <a:r>
              <a:rPr lang="en-US" altLang="ko-KR" sz="1100" dirty="0"/>
              <a:t>e = </a:t>
            </a:r>
            <a:r>
              <a:rPr lang="en-US" altLang="ko-KR" sz="1100" dirty="0" err="1"/>
              <a:t>vEnd.elementAt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g.drawLine</a:t>
            </a:r>
            <a:r>
              <a:rPr lang="en-US" altLang="ko-KR" sz="1100" b="1" dirty="0"/>
              <a:t>((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s.getX</a:t>
            </a:r>
            <a:r>
              <a:rPr lang="en-US" altLang="ko-KR" sz="1100" b="1" dirty="0"/>
              <a:t>(), 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s.getY</a:t>
            </a:r>
            <a:r>
              <a:rPr lang="en-US" altLang="ko-KR" sz="1100" b="1" dirty="0"/>
              <a:t>(),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e.getX</a:t>
            </a:r>
            <a:r>
              <a:rPr lang="en-US" altLang="ko-KR" sz="1100" b="1" dirty="0"/>
              <a:t>(), </a:t>
            </a:r>
            <a:r>
              <a:rPr lang="en-US" altLang="ko-KR" sz="1100" b="1" dirty="0" smtClean="0"/>
              <a:t>	(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e.getY</a:t>
            </a:r>
            <a:r>
              <a:rPr lang="en-US" altLang="ko-KR" sz="1100" b="1" dirty="0"/>
              <a:t>());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80728"/>
            <a:ext cx="2808312" cy="28832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3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12-1 : </a:t>
            </a:r>
            <a:r>
              <a:rPr lang="en-US" altLang="ko-KR" dirty="0" err="1" smtClean="0"/>
              <a:t>JPanel</a:t>
            </a:r>
            <a:r>
              <a:rPr lang="ko-KR" altLang="en-US" dirty="0" smtClean="0"/>
              <a:t>을 상속받아 도형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2951240" cy="1800200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JPanel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사용자가 그래픽을 통해 다양한 </a:t>
            </a:r>
            <a:r>
              <a:rPr lang="en-US" altLang="ko-KR" sz="1400" dirty="0" smtClean="0"/>
              <a:t>UI</a:t>
            </a:r>
            <a:r>
              <a:rPr lang="ko-KR" altLang="en-US" sz="1400" dirty="0" smtClean="0"/>
              <a:t>를 창출하는 일종의 캔버스</a:t>
            </a:r>
            <a:endParaRPr lang="en-US" altLang="ko-KR" sz="1400" dirty="0" smtClean="0"/>
          </a:p>
          <a:p>
            <a:endParaRPr lang="ko-KR" altLang="en-US" sz="16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18243" y="1452594"/>
            <a:ext cx="417894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paintJPanelEx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new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 err="1"/>
              <a:t>paintJPanelEx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JPanel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()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setContentPane</a:t>
            </a:r>
            <a:r>
              <a:rPr lang="en-US" altLang="ko-KR" sz="1200" dirty="0" smtClean="0"/>
              <a:t>(panel);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(250,220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g.setColor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Color.BLUE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g.drawRect</a:t>
            </a:r>
            <a:r>
              <a:rPr lang="en-US" altLang="ko-KR" sz="1200" b="1" dirty="0" smtClean="0"/>
              <a:t>(10,10,50,50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g.drawRect</a:t>
            </a:r>
            <a:r>
              <a:rPr lang="en-US" altLang="ko-KR" sz="1200" dirty="0" smtClean="0"/>
              <a:t>(50,50,50,50);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Color.MAGENTA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g.drawRect</a:t>
            </a:r>
            <a:r>
              <a:rPr lang="en-US" altLang="ko-KR" sz="1200" dirty="0" smtClean="0"/>
              <a:t>(90,90,50,50);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paintJPanelEx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492220" y="4429132"/>
            <a:ext cx="79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파란색</a:t>
            </a:r>
            <a:endParaRPr lang="en-US" altLang="ko-KR" sz="1200" dirty="0" smtClean="0"/>
          </a:p>
          <a:p>
            <a:r>
              <a:rPr lang="ko-KR" altLang="en-US" sz="1200" dirty="0" smtClean="0"/>
              <a:t>사각형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4" y="4286256"/>
            <a:ext cx="928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50x50</a:t>
            </a:r>
            <a:r>
              <a:rPr lang="ko-KR" altLang="en-US" sz="1200" dirty="0" smtClean="0"/>
              <a:t>크기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14281" y="3714752"/>
            <a:ext cx="3052339" cy="1928024"/>
            <a:chOff x="214281" y="3714752"/>
            <a:chExt cx="3052339" cy="19280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347" y="3770912"/>
              <a:ext cx="2069273" cy="18718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85720" y="3714752"/>
              <a:ext cx="857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(10,10)</a:t>
              </a:r>
              <a:endParaRPr lang="ko-KR" altLang="en-US" sz="1200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928662" y="3929066"/>
              <a:ext cx="357190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V="1">
              <a:off x="928662" y="4286256"/>
              <a:ext cx="357191" cy="15388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4281" y="4860018"/>
              <a:ext cx="714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(50,50)</a:t>
              </a:r>
              <a:endParaRPr lang="ko-KR" altLang="en-US" sz="1200" dirty="0"/>
            </a:p>
          </p:txBody>
        </p:sp>
        <p:cxnSp>
          <p:nvCxnSpPr>
            <p:cNvPr id="16" name="직선 화살표 연결선 15"/>
            <p:cNvCxnSpPr>
              <a:stCxn id="14" idx="3"/>
            </p:cNvCxnSpPr>
            <p:nvPr/>
          </p:nvCxnSpPr>
          <p:spPr>
            <a:xfrm flipV="1">
              <a:off x="928662" y="4440145"/>
              <a:ext cx="714381" cy="5583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4281" y="5259989"/>
              <a:ext cx="7143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(90,90)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20" idx="3"/>
            </p:cNvCxnSpPr>
            <p:nvPr/>
          </p:nvCxnSpPr>
          <p:spPr>
            <a:xfrm flipV="1">
              <a:off x="928662" y="4790771"/>
              <a:ext cx="1051623" cy="6077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자유형 5"/>
          <p:cNvSpPr/>
          <p:nvPr/>
        </p:nvSpPr>
        <p:spPr>
          <a:xfrm flipV="1">
            <a:off x="2123729" y="4563255"/>
            <a:ext cx="2808311" cy="161889"/>
          </a:xfrm>
          <a:custGeom>
            <a:avLst/>
            <a:gdLst>
              <a:gd name="connsiteX0" fmla="*/ 3104941 w 3104941"/>
              <a:gd name="connsiteY0" fmla="*/ 33494 h 234461"/>
              <a:gd name="connsiteX1" fmla="*/ 2270928 w 3104941"/>
              <a:gd name="connsiteY1" fmla="*/ 23446 h 234461"/>
              <a:gd name="connsiteX2" fmla="*/ 1316334 w 3104941"/>
              <a:gd name="connsiteY2" fmla="*/ 174171 h 234461"/>
              <a:gd name="connsiteX3" fmla="*/ 0 w 3104941"/>
              <a:gd name="connsiteY3" fmla="*/ 234461 h 23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941" h="234461">
                <a:moveTo>
                  <a:pt x="3104941" y="33494"/>
                </a:moveTo>
                <a:cubicBezTo>
                  <a:pt x="2836985" y="16747"/>
                  <a:pt x="2569029" y="0"/>
                  <a:pt x="2270928" y="23446"/>
                </a:cubicBezTo>
                <a:cubicBezTo>
                  <a:pt x="1972827" y="46892"/>
                  <a:pt x="1694822" y="139002"/>
                  <a:pt x="1316334" y="174171"/>
                </a:cubicBezTo>
                <a:cubicBezTo>
                  <a:pt x="937846" y="209340"/>
                  <a:pt x="468923" y="221900"/>
                  <a:pt x="0" y="2344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16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JButton</a:t>
            </a:r>
            <a:r>
              <a:rPr lang="ko-KR" altLang="en-US" dirty="0" smtClean="0"/>
              <a:t>을 상속받아 새로운 버튼 생성 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1394311"/>
            <a:ext cx="421484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paintComponentEx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paintComponentEx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새로운 버튼 만들기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MyButton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b = new </a:t>
            </a:r>
            <a:r>
              <a:rPr lang="en-US" altLang="ko-KR" sz="1200" b="1" dirty="0" err="1"/>
              <a:t>MyButton</a:t>
            </a:r>
            <a:r>
              <a:rPr lang="en-US" altLang="ko-KR" sz="1200" b="1" dirty="0"/>
              <a:t>("New Button");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b.setOpaque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b.setBackground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(250,200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761642" y="1405314"/>
            <a:ext cx="435770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 smtClean="0"/>
              <a:t>MyButton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JButton</a:t>
            </a:r>
            <a:r>
              <a:rPr lang="en-US" altLang="ko-KR" sz="1200" b="1" dirty="0" smtClean="0"/>
              <a:t>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MyButton</a:t>
            </a:r>
            <a:r>
              <a:rPr lang="en-US" altLang="ko-KR" sz="1200" dirty="0" smtClean="0"/>
              <a:t>(String s) {</a:t>
            </a:r>
          </a:p>
          <a:p>
            <a:pPr defTabSz="180000"/>
            <a:r>
              <a:rPr lang="en-US" altLang="ko-KR" sz="1200" b="1" dirty="0" smtClean="0"/>
              <a:t>			super(s);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paintComponent</a:t>
            </a:r>
            <a:r>
              <a:rPr lang="en-US" altLang="ko-KR" sz="1200" b="1" dirty="0" smtClean="0"/>
              <a:t>(Graphics g) {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super.paintComponent</a:t>
            </a:r>
            <a:r>
              <a:rPr lang="en-US" altLang="ko-KR" sz="1200" b="1" dirty="0" smtClean="0"/>
              <a:t>(g);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RED</a:t>
            </a:r>
            <a:r>
              <a:rPr lang="en-US" altLang="ko-KR" sz="1200" i="1" dirty="0" smtClean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g.drawOval</a:t>
            </a:r>
            <a:r>
              <a:rPr lang="en-US" altLang="ko-KR" sz="1200" b="1" dirty="0" smtClean="0"/>
              <a:t>(0,0,this.getWidth()-1, 			</a:t>
            </a:r>
          </a:p>
          <a:p>
            <a:pPr defTabSz="180000"/>
            <a:r>
              <a:rPr lang="en-US" altLang="ko-KR" sz="1200" b="1"/>
              <a:t>	</a:t>
            </a:r>
            <a:r>
              <a:rPr lang="en-US" altLang="ko-KR" sz="1200" b="1" smtClean="0"/>
              <a:t>								this.getHeight</a:t>
            </a:r>
            <a:r>
              <a:rPr lang="en-US" altLang="ko-KR" sz="1200" b="1" dirty="0" smtClean="0"/>
              <a:t>()-1);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paintComponentEx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725144"/>
            <a:ext cx="2291922" cy="18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2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기반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그래픽 기반 </a:t>
            </a:r>
            <a:r>
              <a:rPr lang="en-US" altLang="ko-KR" dirty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/>
              <a:t>스윙 컴포넌트를 사용하지 </a:t>
            </a:r>
            <a:r>
              <a:rPr lang="ko-KR" altLang="en-US" dirty="0" smtClean="0"/>
              <a:t>않고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smtClean="0"/>
              <a:t>등을 직접 </a:t>
            </a:r>
            <a:r>
              <a:rPr lang="ko-KR" altLang="en-US" dirty="0"/>
              <a:t>그려 </a:t>
            </a:r>
            <a:r>
              <a:rPr lang="en-US" altLang="ko-KR" sz="2000" dirty="0"/>
              <a:t>GUI </a:t>
            </a:r>
            <a:r>
              <a:rPr lang="ko-KR" altLang="en-US" dirty="0"/>
              <a:t>화면을 구성하는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장점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스윙 컴포넌트로 만들 수 없는 </a:t>
            </a:r>
            <a:r>
              <a:rPr lang="ko-KR" altLang="en-US" dirty="0" smtClean="0"/>
              <a:t>자유로운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게임 등 자유로운 모양을 </a:t>
            </a:r>
            <a:r>
              <a:rPr lang="ko-KR" altLang="en-US" dirty="0" smtClean="0"/>
              <a:t>표현에 효과적</a:t>
            </a:r>
            <a:endParaRPr lang="en-US" altLang="ko-KR" dirty="0" smtClean="0"/>
          </a:p>
          <a:p>
            <a:pPr lvl="1"/>
            <a:r>
              <a:rPr lang="ko-KR" altLang="en-US" dirty="0"/>
              <a:t>그래픽 그리기는 컴포넌트 그리기보다 </a:t>
            </a:r>
            <a:r>
              <a:rPr lang="ko-KR" altLang="en-US" dirty="0" smtClean="0"/>
              <a:t>빠르다</a:t>
            </a:r>
            <a:endParaRPr lang="en-US" altLang="ko-KR" dirty="0" smtClean="0"/>
          </a:p>
          <a:p>
            <a:pPr lvl="1"/>
            <a:r>
              <a:rPr lang="ko-KR" altLang="en-US" dirty="0"/>
              <a:t>자바의 </a:t>
            </a:r>
            <a:r>
              <a:rPr lang="en-US" altLang="ko-KR" sz="1600" dirty="0"/>
              <a:t>GUI </a:t>
            </a:r>
            <a:r>
              <a:rPr lang="ko-KR" altLang="en-US" dirty="0" smtClean="0"/>
              <a:t>바탕 </a:t>
            </a:r>
            <a:r>
              <a:rPr lang="ko-KR" altLang="en-US" dirty="0"/>
              <a:t>기술을 이해하는데 </a:t>
            </a:r>
            <a:r>
              <a:rPr lang="ko-KR" altLang="en-US" dirty="0" smtClean="0"/>
              <a:t>도움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 자신만의 </a:t>
            </a:r>
            <a:r>
              <a:rPr lang="ko-KR" altLang="en-US" dirty="0"/>
              <a:t>컴포넌트를 </a:t>
            </a:r>
            <a:r>
              <a:rPr lang="ko-KR" altLang="en-US" dirty="0" smtClean="0"/>
              <a:t>창작</a:t>
            </a:r>
            <a:endParaRPr lang="en-US" altLang="ko-KR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0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Graphics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Graphics</a:t>
            </a:r>
            <a:r>
              <a:rPr lang="ko-KR" altLang="en-US" dirty="0"/>
              <a:t>의 좌표 </a:t>
            </a:r>
            <a:r>
              <a:rPr lang="ko-KR" altLang="en-US" dirty="0" smtClean="0"/>
              <a:t>체계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Graphics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 선택하기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도형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도형 칠하기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출력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/>
              <a:t>문자열 그리기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drawString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</a:t>
            </a:r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영역에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 smtClean="0"/>
              <a:t>문자열 그리기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색과 현재 폰트로 출력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340768"/>
            <a:ext cx="341265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6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12-2 : </a:t>
            </a:r>
            <a:r>
              <a:rPr lang="en-US" altLang="ko-KR" sz="2400" dirty="0" err="1" smtClean="0"/>
              <a:t>drawString</a:t>
            </a:r>
            <a:r>
              <a:rPr lang="en-US" altLang="ko-KR" sz="2400" dirty="0" smtClean="0"/>
              <a:t>() </a:t>
            </a:r>
            <a:r>
              <a:rPr lang="ko-KR" altLang="en-US" sz="2400" dirty="0" err="1" smtClean="0"/>
              <a:t>메소드를</a:t>
            </a:r>
            <a:r>
              <a:rPr lang="ko-KR" altLang="en-US" sz="2400" dirty="0" smtClean="0"/>
              <a:t> 이용하여 문자열 출력하기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925980" y="1484784"/>
            <a:ext cx="4517785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GraphicsDrawStringEx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GraphicsDrawStringEx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drawString</a:t>
            </a:r>
            <a:r>
              <a:rPr lang="en-US" altLang="ko-KR" sz="1200" dirty="0"/>
              <a:t> </a:t>
            </a:r>
            <a:r>
              <a:rPr lang="ko-KR" altLang="en-US" sz="1200" dirty="0"/>
              <a:t>사용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paintComponent</a:t>
            </a:r>
            <a:r>
              <a:rPr lang="en-US" altLang="ko-KR" sz="1200" b="1" dirty="0"/>
              <a:t>(Graphics g) {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super.paintComponent</a:t>
            </a:r>
            <a:r>
              <a:rPr lang="en-US" altLang="ko-KR" sz="1200" b="1" dirty="0" smtClean="0"/>
              <a:t>(g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g.drawString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자바는 </a:t>
            </a:r>
            <a:r>
              <a:rPr lang="ko-KR" altLang="en-US" sz="1200" b="1" dirty="0" err="1"/>
              <a:t>재밌다</a:t>
            </a:r>
            <a:r>
              <a:rPr lang="en-US" altLang="ko-KR" sz="1200" b="1" dirty="0"/>
              <a:t>.~~", 30,30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g.drawString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얼마나</a:t>
            </a:r>
            <a:r>
              <a:rPr lang="en-US" altLang="ko-KR" sz="1200" b="1" dirty="0"/>
              <a:t>? </a:t>
            </a:r>
            <a:r>
              <a:rPr lang="ko-KR" altLang="en-US" sz="1200" b="1" dirty="0"/>
              <a:t>하늘만큼 땅만큼 </a:t>
            </a:r>
            <a:r>
              <a:rPr lang="en-US" altLang="ko-KR" sz="1200" b="1" dirty="0"/>
              <a:t>!!!!", 60, 60);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GraphicsDrawStringEx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68244" y="3728234"/>
            <a:ext cx="2555765" cy="1859034"/>
            <a:chOff x="559008" y="3728234"/>
            <a:chExt cx="2555765" cy="18590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56" y="3728234"/>
              <a:ext cx="2268717" cy="18590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cxnSp>
          <p:nvCxnSpPr>
            <p:cNvPr id="14" name="직선 연결선 13"/>
            <p:cNvCxnSpPr/>
            <p:nvPr/>
          </p:nvCxnSpPr>
          <p:spPr>
            <a:xfrm rot="5400000">
              <a:off x="952711" y="4264601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987636" y="4300320"/>
              <a:ext cx="4286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9008" y="4228882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solidFill>
                    <a:srgbClr val="FF0000"/>
                  </a:solidFill>
                </a:rPr>
                <a:t>(30,30)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rot="5400000">
              <a:off x="1238463" y="4550353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273388" y="4586072"/>
              <a:ext cx="50006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44760" y="4514634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solidFill>
                    <a:srgbClr val="FF0000"/>
                  </a:solidFill>
                </a:rPr>
                <a:t>(60,60)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7853" y="1412776"/>
            <a:ext cx="35100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JPanel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paintComponent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오버라이딩하고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drawString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사용하여 다음 그림과 같이 패널 내의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(30, 30)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(60, 60)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각각 문자열을 출력하는 스윙 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014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Font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357298"/>
            <a:ext cx="4210080" cy="4303950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 smtClean="0"/>
              <a:t>Color </a:t>
            </a:r>
          </a:p>
          <a:p>
            <a:pPr lvl="1"/>
            <a:r>
              <a:rPr lang="ko-KR" altLang="en-US" dirty="0" smtClean="0"/>
              <a:t>하나의 색을 표현하는 클래스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Red, Green, Blue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성분으로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성분의 크기는 </a:t>
            </a:r>
            <a:r>
              <a:rPr lang="en-US" altLang="ko-KR" dirty="0" smtClean="0"/>
              <a:t>0-255(8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Color(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g,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b)</a:t>
            </a:r>
          </a:p>
          <a:p>
            <a:pPr lvl="2"/>
            <a:r>
              <a:rPr lang="en-US" altLang="ko-KR" dirty="0" smtClean="0"/>
              <a:t>red(r), green(g), blue(b)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sRGB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 생성</a:t>
            </a:r>
            <a:endParaRPr lang="en-US" altLang="ko-KR" dirty="0" smtClean="0"/>
          </a:p>
          <a:p>
            <a:pPr lvl="2"/>
            <a:r>
              <a:rPr lang="en-US" altLang="ko-KR" b="1" dirty="0" smtClean="0"/>
              <a:t>new Color(255, 0, 0) ;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완전 빨강색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Color(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rgb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rgb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정수 값은 총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 중 하위 </a:t>
            </a:r>
            <a:r>
              <a:rPr lang="en-US" altLang="ko-KR" dirty="0" smtClean="0"/>
              <a:t>24 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만이 유효하고  </a:t>
            </a:r>
            <a:r>
              <a:rPr lang="en-US" altLang="ko-KR" b="1" dirty="0" smtClean="0"/>
              <a:t>0x00rrggbb</a:t>
            </a:r>
            <a:r>
              <a:rPr lang="ko-KR" altLang="en-US" dirty="0" smtClean="0"/>
              <a:t>로 표현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하위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비트는 </a:t>
            </a:r>
            <a:r>
              <a:rPr lang="en-US" altLang="ko-KR" dirty="0" smtClean="0"/>
              <a:t>blue, </a:t>
            </a:r>
            <a:r>
              <a:rPr lang="ko-KR" altLang="en-US" dirty="0" smtClean="0"/>
              <a:t>그 다음 상위 </a:t>
            </a:r>
            <a:r>
              <a:rPr lang="en-US" altLang="ko-KR" dirty="0" smtClean="0"/>
              <a:t>8 </a:t>
            </a:r>
            <a:r>
              <a:rPr lang="ko-KR" altLang="en-US" dirty="0" smtClean="0"/>
              <a:t>비트는</a:t>
            </a:r>
            <a:r>
              <a:rPr lang="en-US" altLang="ko-KR" dirty="0" smtClean="0"/>
              <a:t> </a:t>
            </a:r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green, </a:t>
            </a:r>
            <a:r>
              <a:rPr lang="ko-KR" altLang="en-US" dirty="0" smtClean="0"/>
              <a:t>그 다음 </a:t>
            </a:r>
            <a:r>
              <a:rPr lang="en-US" altLang="ko-KR" dirty="0" smtClean="0"/>
              <a:t>8 </a:t>
            </a:r>
            <a:r>
              <a:rPr lang="ko-KR" altLang="en-US" dirty="0" smtClean="0"/>
              <a:t>비트는 </a:t>
            </a:r>
            <a:r>
              <a:rPr lang="en-US" altLang="ko-KR" dirty="0" smtClean="0"/>
              <a:t>blue  </a:t>
            </a:r>
            <a:r>
              <a:rPr lang="ko-KR" altLang="en-US" dirty="0" smtClean="0"/>
              <a:t>성분</a:t>
            </a:r>
            <a:endParaRPr lang="en-US" altLang="ko-KR" dirty="0" smtClean="0"/>
          </a:p>
          <a:p>
            <a:pPr lvl="2"/>
            <a:r>
              <a:rPr lang="en-US" altLang="ko-KR" b="1" dirty="0" smtClean="0"/>
              <a:t>new Color(0x0000ff00); 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색을 사용하는 다른 방법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Color.BLUE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상수 활용</a:t>
            </a:r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857752" y="1357298"/>
            <a:ext cx="4084817" cy="4572000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Font</a:t>
            </a:r>
          </a:p>
          <a:p>
            <a:pPr lvl="1"/>
            <a:r>
              <a:rPr lang="ko-KR" altLang="en-US" dirty="0" smtClean="0"/>
              <a:t>폰트를 </a:t>
            </a:r>
            <a:r>
              <a:rPr lang="ko-KR" altLang="en-US" dirty="0"/>
              <a:t>표현하는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/>
              <a:t>Font(String </a:t>
            </a:r>
            <a:r>
              <a:rPr lang="en-US" altLang="ko-KR" dirty="0" err="1"/>
              <a:t>fontFace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style, </a:t>
            </a:r>
            <a:r>
              <a:rPr lang="en-US" altLang="ko-KR" dirty="0" err="1"/>
              <a:t>int</a:t>
            </a:r>
            <a:r>
              <a:rPr lang="en-US" altLang="ko-KR" dirty="0"/>
              <a:t> size)</a:t>
            </a:r>
          </a:p>
          <a:p>
            <a:pPr lvl="2"/>
            <a:r>
              <a:rPr lang="en-US" altLang="ko-KR" dirty="0" err="1" smtClean="0"/>
              <a:t>fontFace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"</a:t>
            </a:r>
            <a:r>
              <a:rPr lang="ko-KR" altLang="en-US" dirty="0" smtClean="0"/>
              <a:t>고딕체</a:t>
            </a:r>
            <a:r>
              <a:rPr lang="en-US" altLang="ko-KR" dirty="0" smtClean="0"/>
              <a:t>", "Arial"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style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Font.BOLD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Font.ITALIC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Font.PLAIN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중 하나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size</a:t>
            </a:r>
            <a:r>
              <a:rPr lang="ko-KR" altLang="en-US" dirty="0" smtClean="0"/>
              <a:t>는 픽셀 단위의 크기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객체에서 색상과 폰트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/>
              <a:t>setColor</a:t>
            </a:r>
            <a:r>
              <a:rPr lang="en-US" altLang="ko-KR" dirty="0"/>
              <a:t>(Color color)</a:t>
            </a:r>
          </a:p>
          <a:p>
            <a:pPr lvl="2"/>
            <a:r>
              <a:rPr lang="ko-KR" altLang="en-US" dirty="0" smtClean="0"/>
              <a:t>칠할 </a:t>
            </a:r>
            <a:r>
              <a:rPr lang="ko-KR" altLang="en-US" dirty="0"/>
              <a:t>색을 </a:t>
            </a:r>
            <a:r>
              <a:rPr lang="en-US" altLang="ko-KR" dirty="0"/>
              <a:t>color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setFont</a:t>
            </a:r>
            <a:r>
              <a:rPr lang="en-US" altLang="ko-KR" dirty="0"/>
              <a:t>(Font font)</a:t>
            </a:r>
          </a:p>
          <a:p>
            <a:pPr lvl="2"/>
            <a:r>
              <a:rPr lang="ko-KR" altLang="en-US" dirty="0" smtClean="0"/>
              <a:t>폰트를 </a:t>
            </a:r>
            <a:r>
              <a:rPr lang="en-US" altLang="ko-KR" dirty="0"/>
              <a:t>font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83568" y="5406315"/>
            <a:ext cx="371677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Graphics g;</a:t>
            </a:r>
          </a:p>
          <a:p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(new Color(255, 0, 0)); 	// </a:t>
            </a:r>
            <a:r>
              <a:rPr lang="ko-KR" altLang="en-US" sz="1200" dirty="0" smtClean="0"/>
              <a:t>빨간색</a:t>
            </a:r>
            <a:endParaRPr lang="en-US" altLang="ko-KR" sz="1200" dirty="0" smtClean="0"/>
          </a:p>
          <a:p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(new Color(0x0000ff00)); 	//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 smtClean="0"/>
              <a:t>); 	// </a:t>
            </a:r>
            <a:r>
              <a:rPr lang="ko-KR" altLang="en-US" sz="1200" dirty="0" smtClean="0"/>
              <a:t>노란색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257094" y="5221649"/>
            <a:ext cx="3286132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Graphics g;</a:t>
            </a:r>
          </a:p>
          <a:p>
            <a:r>
              <a:rPr lang="fr-FR" altLang="ko-KR" sz="1200" dirty="0" smtClean="0"/>
              <a:t>Font f = new Font("Arial", Font.ITALIC, 30);</a:t>
            </a:r>
          </a:p>
          <a:p>
            <a:r>
              <a:rPr lang="en-US" altLang="ko-KR" sz="1200" dirty="0" err="1" smtClean="0"/>
              <a:t>g.setFont</a:t>
            </a:r>
            <a:r>
              <a:rPr lang="en-US" altLang="ko-KR" sz="1200" dirty="0" smtClean="0"/>
              <a:t>(f);</a:t>
            </a:r>
          </a:p>
          <a:p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Color.RED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err="1" smtClean="0"/>
              <a:t>g.drawString</a:t>
            </a:r>
            <a:r>
              <a:rPr lang="en-US" altLang="ko-KR" sz="1200" dirty="0" smtClean="0"/>
              <a:t>("How much", 30,30);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0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0" y="2060848"/>
            <a:ext cx="3108409" cy="42930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94332" y="168137"/>
            <a:ext cx="4076700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</a:t>
            </a:r>
            <a:r>
              <a:rPr lang="en-US" altLang="ko-KR" sz="2400" dirty="0" smtClean="0"/>
              <a:t> 12-3 : Color</a:t>
            </a:r>
            <a:r>
              <a:rPr lang="ko-KR" altLang="en-US" sz="2400" dirty="0" smtClean="0"/>
              <a:t>와</a:t>
            </a:r>
            <a:r>
              <a:rPr lang="en-US" altLang="ko-KR" sz="2400" dirty="0" smtClean="0"/>
              <a:t> Font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이용하여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문자열 그리기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355976" y="332656"/>
            <a:ext cx="4684747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GraphicsColorFontEx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panel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GraphicsColorFontEx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("Color, Font </a:t>
            </a:r>
            <a:r>
              <a:rPr lang="ko-KR" altLang="en-US" sz="1200" dirty="0"/>
              <a:t>사용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setContentPane</a:t>
            </a:r>
            <a:r>
              <a:rPr lang="en-US" altLang="ko-KR" sz="1200" b="1" dirty="0" smtClean="0"/>
              <a:t>(panel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470);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JPanel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paintComponent</a:t>
            </a:r>
            <a:r>
              <a:rPr lang="en-US" altLang="ko-KR" sz="1200" dirty="0"/>
              <a:t>(Graphics g)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super.paintComponent</a:t>
            </a:r>
            <a:r>
              <a:rPr lang="en-US" altLang="ko-KR" sz="1200" dirty="0" smtClean="0"/>
              <a:t>(g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Color.BLUE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g.drawString</a:t>
            </a:r>
            <a:r>
              <a:rPr lang="en-US" altLang="ko-KR" sz="1200" dirty="0"/>
              <a:t>("I Love Java.~~", 30,30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g.setColor</a:t>
            </a:r>
            <a:r>
              <a:rPr lang="en-US" altLang="ko-KR" sz="1200" dirty="0" smtClean="0"/>
              <a:t>(new </a:t>
            </a:r>
            <a:r>
              <a:rPr lang="en-US" altLang="ko-KR" sz="1200" dirty="0"/>
              <a:t>Color(255, 0, 0</a:t>
            </a:r>
            <a:r>
              <a:rPr lang="en-US" altLang="ko-KR" sz="1200" dirty="0" smtClean="0"/>
              <a:t>));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g.setFont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Font("Arial", </a:t>
            </a:r>
            <a:r>
              <a:rPr lang="en-US" altLang="ko-KR" sz="1200" b="1" dirty="0" err="1"/>
              <a:t>Font.ITALIC</a:t>
            </a:r>
            <a:r>
              <a:rPr lang="en-US" altLang="ko-KR" sz="1200" b="1" dirty="0"/>
              <a:t>, 30</a:t>
            </a:r>
            <a:r>
              <a:rPr lang="en-US" altLang="ko-KR" sz="1200" b="1" dirty="0" smtClean="0"/>
              <a:t>));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g.drawString</a:t>
            </a:r>
            <a:r>
              <a:rPr lang="en-US" altLang="ko-KR" sz="1200" dirty="0"/>
              <a:t>("How much?", 30, 60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g.setColor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Color(0x00ff00ff</a:t>
            </a:r>
            <a:r>
              <a:rPr lang="en-US" altLang="ko-KR" sz="1200" b="1" dirty="0" smtClean="0"/>
              <a:t>));</a:t>
            </a:r>
            <a:endParaRPr lang="ko-KR" altLang="en-US" sz="1200" b="1" dirty="0"/>
          </a:p>
          <a:p>
            <a:pPr defTabSz="180000"/>
            <a:r>
              <a:rPr lang="nn-NO" altLang="ko-KR" sz="1200" dirty="0" smtClean="0"/>
              <a:t>			for(int </a:t>
            </a:r>
            <a:r>
              <a:rPr lang="nn-NO" altLang="ko-KR" sz="1200" dirty="0"/>
              <a:t>i=1; i&lt;=5; i++)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g.setFont</a:t>
            </a:r>
            <a:r>
              <a:rPr lang="en-US" altLang="ko-KR" sz="1200" dirty="0" smtClean="0"/>
              <a:t>(new </a:t>
            </a:r>
            <a:r>
              <a:rPr lang="en-US" altLang="ko-KR" sz="1200" dirty="0"/>
              <a:t>Font("Jokerman",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*10));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g.drawString</a:t>
            </a:r>
            <a:r>
              <a:rPr lang="en-US" altLang="ko-KR" sz="1200" dirty="0"/>
              <a:t>("This much!!", 30, 60+i*60);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GraphicsColorFontEx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왼쪽 중괄호 6"/>
          <p:cNvSpPr/>
          <p:nvPr/>
        </p:nvSpPr>
        <p:spPr>
          <a:xfrm>
            <a:off x="4644008" y="4463711"/>
            <a:ext cx="285752" cy="571504"/>
          </a:xfrm>
          <a:prstGeom prst="leftBrace">
            <a:avLst>
              <a:gd name="adj1" fmla="val 3629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3614533" y="3284984"/>
            <a:ext cx="285752" cy="2357454"/>
          </a:xfrm>
          <a:prstGeom prst="rightBrace">
            <a:avLst>
              <a:gd name="adj1" fmla="val 9118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1"/>
            <a:endCxn id="8" idx="1"/>
          </p:cNvCxnSpPr>
          <p:nvPr/>
        </p:nvCxnSpPr>
        <p:spPr>
          <a:xfrm flipH="1" flipV="1">
            <a:off x="3900285" y="4463711"/>
            <a:ext cx="743723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1520" y="1124744"/>
            <a:ext cx="4000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Font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이용하여 그림과 같이 출력되는 패널을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06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그리기와 칠하기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도형 그리기 </a:t>
            </a:r>
            <a:endParaRPr lang="en-US" altLang="ko-KR" dirty="0" smtClean="0"/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타원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 smtClean="0"/>
              <a:t>둥근 모서리 사각형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  <a:r>
              <a:rPr lang="en-US" altLang="ko-KR" dirty="0"/>
              <a:t>, </a:t>
            </a:r>
            <a:r>
              <a:rPr lang="ko-KR" altLang="en-US" dirty="0" smtClean="0"/>
              <a:t>폐 다각형</a:t>
            </a:r>
            <a:endParaRPr lang="en-US" altLang="ko-KR" dirty="0" smtClean="0"/>
          </a:p>
          <a:p>
            <a:r>
              <a:rPr lang="en-US" altLang="ko-KR" dirty="0" smtClean="0"/>
              <a:t>Graphics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6738839" cy="28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64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4094</TotalTime>
  <Words>1885</Words>
  <Application>Microsoft Office PowerPoint</Application>
  <PresentationFormat>화면 슬라이드 쇼(4:3)</PresentationFormat>
  <Paragraphs>729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스윙 컴포넌트 그리기, paintComponent()</vt:lpstr>
      <vt:lpstr>예제 12-1 : JPanel을 상속받아 도형 그리기</vt:lpstr>
      <vt:lpstr>그래픽 기반 GUI 프로그래밍</vt:lpstr>
      <vt:lpstr>Graphics</vt:lpstr>
      <vt:lpstr>예제 12-2 : drawString() 메소드를 이용하여 문자열 출력하기</vt:lpstr>
      <vt:lpstr>Color와 Font 클래스</vt:lpstr>
      <vt:lpstr>예제 12-3 : Color와 Font를  이용하여 문자열 그리기</vt:lpstr>
      <vt:lpstr>도형 그리기와 칠하기</vt:lpstr>
      <vt:lpstr>예제 12-4 : Graphics의 drawLine() 메소드로 선 그리기</vt:lpstr>
      <vt:lpstr>다른 도형 그리기 사례</vt:lpstr>
      <vt:lpstr>원호와 폐다각형 그리기</vt:lpstr>
      <vt:lpstr>원호와 폐다각형 그리기 사례</vt:lpstr>
      <vt:lpstr>도형 칠하기</vt:lpstr>
      <vt:lpstr>예제 12-5 : 도형 칠하기 예</vt:lpstr>
      <vt:lpstr>스윙에서 이미지를 그리는 2 가지 방법</vt:lpstr>
      <vt:lpstr>Graphics로 이미지 그리기</vt:lpstr>
      <vt:lpstr>이미지 그리기 샘플 코드</vt:lpstr>
      <vt:lpstr>예제 12-6 : 이미지 그리기</vt:lpstr>
      <vt:lpstr>예제 12-7 : JPanel로 만든 패널에 꽉차도록 이미지 그리기</vt:lpstr>
      <vt:lpstr>예제 12-7 : 이미지의 일부분 크기조절하여 그리기</vt:lpstr>
      <vt:lpstr>클리핑</vt:lpstr>
      <vt:lpstr>클리핑 영역 설정</vt:lpstr>
      <vt:lpstr>예제 12-9 : 클리핑 영역에 그리기</vt:lpstr>
      <vt:lpstr>스윙의 페인팅 메카니즘</vt:lpstr>
      <vt:lpstr>스윙 컴포넌트가 그려지는 과정</vt:lpstr>
      <vt:lpstr>repaint() 메소드</vt:lpstr>
      <vt:lpstr>revalidate()</vt:lpstr>
      <vt:lpstr>예제 12-9 : 마우스를 이용한 선 그리기(repaint() 사용)</vt:lpstr>
      <vt:lpstr>JButton을 상속받아 새로운 버튼 생성 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183</cp:revision>
  <dcterms:created xsi:type="dcterms:W3CDTF">2011-08-27T14:53:28Z</dcterms:created>
  <dcterms:modified xsi:type="dcterms:W3CDTF">2020-11-13T08:40:22Z</dcterms:modified>
</cp:coreProperties>
</file>